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56" r:id="rId6"/>
    <p:sldId id="257" r:id="rId7"/>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34" y="151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6EA0C56-5B96-46CF-B6E5-4243D3DF94FB}" type="datetimeFigureOut">
              <a:rPr lang="fr-FR" smtClean="0"/>
              <a:pPr/>
              <a:t>06/02/2011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9A498C-2DC4-4476-96A9-CC14A6221D9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6EA0C56-5B96-46CF-B6E5-4243D3DF94FB}" type="datetimeFigureOut">
              <a:rPr lang="fr-FR" smtClean="0"/>
              <a:pPr/>
              <a:t>06/02/2011</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F9A498C-2DC4-4476-96A9-CC14A6221D9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file:///C:\Users\Dhers%20Family\Documents\C&#233;line\4&#232;me\Ed.%20civique\Justice\affichTexte.do;jsessionid=3B24444206C56DD2578CDF93DAC96DBD.tpdjo11v_3%3fcidTexte=JORFTEXT000000615568&amp;dateTexte=20090111&amp;categorieLien=id" TargetMode="External"/><Relationship Id="rId2" Type="http://schemas.openxmlformats.org/officeDocument/2006/relationships/hyperlink" Target="file:///C:\Users\Dhers%20Family\Documents\C&#233;line\4&#232;me\Ed.%20civique\Justice\affichTexteArticle.do;jsessionid=DC783B4798852EAD8278D33C07CD79B5.tpdjo14v_1%3fcidTexte=JORFTEXT000000219672&amp;idArticle=LEGIARTI000006716442&amp;dateTexte=20090114&amp;categorieLien=id" TargetMode="External"/><Relationship Id="rId1" Type="http://schemas.openxmlformats.org/officeDocument/2006/relationships/slideLayout" Target="../slideLayouts/slideLayout7.xml"/><Relationship Id="rId5" Type="http://schemas.openxmlformats.org/officeDocument/2006/relationships/hyperlink" Target="file:///C:\Users\Dhers%20Family\Documents\C&#233;line\4&#232;me\Ed.%20civique\Justice\affichTexteArticle.do;jsessionid=3B24444206C56DD2578CDF93DAC96DBD.tpdjo11v_3%3fcidTexte=JORFTEXT000000615568&amp;idArticle=LEGIARTI000006494152&amp;dateTexte=20090111&amp;categorieLien=id" TargetMode="External"/><Relationship Id="rId4" Type="http://schemas.openxmlformats.org/officeDocument/2006/relationships/hyperlink" Target="file:///C:\Users\Dhers%20Family\Documents\C&#233;line\4&#232;me\Ed.%20civique\Justice\affichTexteArticle.do;jsessionid=3B24444206C56DD2578CDF93DAC96DBD.tpdjo11v_3%3fcidTexte=JORFTEXT000000615568&amp;idArticle=LEGIARTI000006494148&amp;dateTexte=20090111&amp;categorieLien=id"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file:///C:\Users\Dhers%20Family\Documents\C&#233;line\4&#232;me\Ed.%20civique\Justice\affichTexteArticle.do;jsessionid=68EAD89478BF930539BC46F7066D2156.tpdjo17v_1%3fcidTexte=JORFTEXT000000219672&amp;idArticle=LEGIARTI000006716442&amp;dateTexte=20090115&amp;categorieLien=id"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60648" y="611560"/>
            <a:ext cx="6400800" cy="3841750"/>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1400" b="1" u="sng" dirty="0">
                <a:latin typeface="Candara" pitchFamily="34" charset="0"/>
                <a:cs typeface="Tahoma" pitchFamily="34" charset="0"/>
              </a:rPr>
              <a:t>Antisémitisme : cinq collégiens devant le parquet de Pontoise</a:t>
            </a:r>
            <a:r>
              <a:rPr kumimoji="0" lang="fr-FR" sz="1200" b="1" i="0" u="none" strike="noStrike" cap="none" normalizeH="0" baseline="0" dirty="0" smtClean="0">
                <a:ln>
                  <a:noFill/>
                </a:ln>
                <a:solidFill>
                  <a:schemeClr val="tx1"/>
                </a:solidFill>
                <a:effectLst/>
                <a:latin typeface="Tahoma" pitchFamily="34" charset="0"/>
                <a:cs typeface="Arial" pitchFamily="34" charset="0"/>
              </a:rPr>
              <a:t>.</a:t>
            </a:r>
          </a:p>
          <a:p>
            <a:pPr marL="0" marR="0" lvl="0" indent="0" algn="just" defTabSz="914400" rtl="0" eaLnBrk="1" fontAlgn="base" latinLnBrk="0" hangingPunct="1">
              <a:lnSpc>
                <a:spcPct val="100000"/>
              </a:lnSpc>
              <a:spcBef>
                <a:spcPct val="0"/>
              </a:spcBef>
              <a:spcAft>
                <a:spcPts val="1000"/>
              </a:spcAft>
              <a:buClrTx/>
              <a:buSzTx/>
              <a:buFontTx/>
              <a:buNone/>
              <a:tabLst/>
            </a:pPr>
            <a:r>
              <a:rPr lang="fr-FR" sz="1400" b="1" dirty="0">
                <a:latin typeface="Candara" pitchFamily="34" charset="0"/>
                <a:cs typeface="Tahoma" pitchFamily="34" charset="0"/>
              </a:rPr>
              <a:t>Justice.</a:t>
            </a:r>
            <a:r>
              <a:rPr kumimoji="0" lang="fr-FR" sz="1200" b="0" i="0" strike="noStrike" cap="none" normalizeH="0" baseline="0" dirty="0" smtClean="0">
                <a:ln>
                  <a:noFill/>
                </a:ln>
                <a:solidFill>
                  <a:schemeClr val="tx1"/>
                </a:solidFill>
                <a:effectLst/>
                <a:latin typeface="Tahoma" pitchFamily="34" charset="0"/>
                <a:cs typeface="Arial" pitchFamily="34" charset="0"/>
              </a:rPr>
              <a:t> </a:t>
            </a:r>
            <a:r>
              <a:rPr kumimoji="0" lang="fr-FR" sz="1200" b="0" i="0" u="none" strike="noStrike" cap="none" normalizeH="0" baseline="0" dirty="0" smtClean="0">
                <a:ln>
                  <a:noFill/>
                </a:ln>
                <a:solidFill>
                  <a:schemeClr val="tx1"/>
                </a:solidFill>
                <a:effectLst/>
                <a:latin typeface="Candara" pitchFamily="34" charset="0"/>
                <a:cs typeface="Arial" pitchFamily="34" charset="0"/>
              </a:rPr>
              <a:t>Cinq collégiens, âgés de 13 à 15 ans, soupçonnés d’avoir agressé et proféré des insultes antisémites envers une adolescente juive de 14 ans lundi à </a:t>
            </a:r>
            <a:r>
              <a:rPr kumimoji="0" lang="fr-FR" sz="1200" b="0" i="0" u="none" strike="noStrike" cap="none" normalizeH="0" baseline="0" dirty="0" err="1" smtClean="0">
                <a:ln>
                  <a:noFill/>
                </a:ln>
                <a:solidFill>
                  <a:schemeClr val="tx1"/>
                </a:solidFill>
                <a:effectLst/>
                <a:latin typeface="Candara" pitchFamily="34" charset="0"/>
                <a:cs typeface="Arial" pitchFamily="34" charset="0"/>
              </a:rPr>
              <a:t>Viliers-le-Bel</a:t>
            </a:r>
            <a:r>
              <a:rPr kumimoji="0" lang="fr-FR" sz="1200" b="0" i="0" u="none" strike="noStrike" cap="none" normalizeH="0" baseline="0" dirty="0" smtClean="0">
                <a:ln>
                  <a:noFill/>
                </a:ln>
                <a:solidFill>
                  <a:schemeClr val="tx1"/>
                </a:solidFill>
                <a:effectLst/>
                <a:latin typeface="Candara" pitchFamily="34" charset="0"/>
                <a:cs typeface="Arial" pitchFamily="34" charset="0"/>
              </a:rPr>
              <a:t> (Val d’Oise), ont été déférés devant le parquet de Pontoise. Un juge devrait mettre trois des suspects en examen pour </a:t>
            </a:r>
            <a:r>
              <a:rPr kumimoji="0" lang="fr-FR" sz="1200" b="0" i="1" u="none" strike="noStrike" cap="none" normalizeH="0" baseline="0" dirty="0" smtClean="0">
                <a:ln>
                  <a:noFill/>
                </a:ln>
                <a:solidFill>
                  <a:schemeClr val="tx1"/>
                </a:solidFill>
                <a:effectLst/>
                <a:latin typeface="Candara" pitchFamily="34" charset="0"/>
                <a:cs typeface="Arial" pitchFamily="34" charset="0"/>
              </a:rPr>
              <a:t>« violences volontaires avec la circonstance aggravante de l’appartenance de la victime à un groupe religieux ou ethnique.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dirty="0" smtClean="0">
                <a:ln>
                  <a:noFill/>
                </a:ln>
                <a:solidFill>
                  <a:schemeClr val="tx1"/>
                </a:solidFill>
                <a:effectLst/>
                <a:latin typeface="Candara" pitchFamily="34" charset="0"/>
                <a:cs typeface="Arial" pitchFamily="34" charset="0"/>
              </a:rPr>
              <a:t>Les deux autres sont susceptibles de se voir reprocher le « non-empêchement d’un délit ». Leur victime, scolarisée au collège Léon Blum, a expliqué aux enquêteurs avoir été projetée par terre et frappée à coups de pieds lundi après midi après les cours. Pendant son agression la collégienne a reçu des insultes antisémites, avec une allusion au conflit israélo-palestinien dans la bande de Gaza. Le médecin des unités </a:t>
            </a:r>
            <a:r>
              <a:rPr kumimoji="0" lang="fr-FR" sz="1200" b="0" i="0" u="none" strike="noStrike" cap="none" normalizeH="0" baseline="0" dirty="0" err="1" smtClean="0">
                <a:ln>
                  <a:noFill/>
                </a:ln>
                <a:solidFill>
                  <a:schemeClr val="tx1"/>
                </a:solidFill>
                <a:effectLst/>
                <a:latin typeface="Candara" pitchFamily="34" charset="0"/>
                <a:cs typeface="Arial" pitchFamily="34" charset="0"/>
              </a:rPr>
              <a:t>medico</a:t>
            </a:r>
            <a:r>
              <a:rPr kumimoji="0" lang="fr-FR" sz="1200" b="0" i="0" u="none" strike="noStrike" cap="none" normalizeH="0" baseline="0" dirty="0" smtClean="0">
                <a:ln>
                  <a:noFill/>
                </a:ln>
                <a:solidFill>
                  <a:schemeClr val="tx1"/>
                </a:solidFill>
                <a:effectLst/>
                <a:latin typeface="Candara" pitchFamily="34" charset="0"/>
                <a:cs typeface="Arial" pitchFamily="34" charset="0"/>
              </a:rPr>
              <a:t>-judiciaires, qui a examiné la collégienne, ne lui a pas prescrit de jours d’incapacité. Trois des collégiens avaient été placés en garde à vue mercredi matin au commissariat de Sarcelles (Val d’Oise) chargé de l’enquête.</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dirty="0" smtClean="0">
                <a:ln>
                  <a:noFill/>
                </a:ln>
                <a:solidFill>
                  <a:schemeClr val="tx1"/>
                </a:solidFill>
                <a:effectLst/>
                <a:latin typeface="Candara" pitchFamily="34" charset="0"/>
                <a:cs typeface="Arial" pitchFamily="34" charset="0"/>
              </a:rPr>
              <a:t>Les deux autres, recherchés, ont été appréhendés peu après mercredi. Aucun mandat de dépôt n’a été requis. Le recteur de Versailles a demandé au responsable du collège Léon Blum « d’organiser dans les meilleurs délais une action éducative pour faire prendre conscience de la gravité de ces actes. »</a:t>
            </a:r>
          </a:p>
          <a:p>
            <a:pPr marL="0" marR="0" lvl="0" indent="0" algn="r" defTabSz="914400" rtl="0" eaLnBrk="1" fontAlgn="base" latinLnBrk="0" hangingPunct="1">
              <a:lnSpc>
                <a:spcPct val="100000"/>
              </a:lnSpc>
              <a:spcBef>
                <a:spcPct val="0"/>
              </a:spcBef>
              <a:spcAft>
                <a:spcPts val="1000"/>
              </a:spcAft>
              <a:buClrTx/>
              <a:buSzTx/>
              <a:buFontTx/>
              <a:buNone/>
              <a:tabLst/>
            </a:pPr>
            <a:r>
              <a:rPr kumimoji="0" lang="fr-FR" sz="1200" b="1" i="1" u="none" strike="noStrike" cap="none" normalizeH="0" baseline="0" dirty="0" smtClean="0">
                <a:ln>
                  <a:noFill/>
                </a:ln>
                <a:solidFill>
                  <a:schemeClr val="tx1"/>
                </a:solidFill>
                <a:effectLst/>
                <a:latin typeface="Candara" pitchFamily="34" charset="0"/>
                <a:cs typeface="Arial" pitchFamily="34" charset="0"/>
              </a:rPr>
              <a:t>Le Figaro</a:t>
            </a:r>
            <a:r>
              <a:rPr kumimoji="0" lang="fr-FR" sz="1200" b="0" i="0" u="none" strike="noStrike" cap="none" normalizeH="0" baseline="0" dirty="0" smtClean="0">
                <a:ln>
                  <a:noFill/>
                </a:ln>
                <a:solidFill>
                  <a:schemeClr val="tx1"/>
                </a:solidFill>
                <a:effectLst/>
                <a:latin typeface="Candara" pitchFamily="34" charset="0"/>
                <a:cs typeface="Arial" pitchFamily="34" charset="0"/>
              </a:rPr>
              <a:t>, Vendredi 9 janvier 2009 (avec l’AFP)</a:t>
            </a:r>
            <a:endParaRPr kumimoji="0" lang="fr-FR" sz="1800" b="0" i="0" u="none" strike="noStrike" cap="none" normalizeH="0" baseline="0" dirty="0" smtClean="0">
              <a:ln>
                <a:noFill/>
              </a:ln>
              <a:solidFill>
                <a:schemeClr val="tx1"/>
              </a:solidFill>
              <a:effectLst/>
              <a:latin typeface="Candara" pitchFamily="34" charset="0"/>
              <a:cs typeface="Arial" pitchFamily="34" charset="0"/>
            </a:endParaRPr>
          </a:p>
        </p:txBody>
      </p:sp>
      <p:sp>
        <p:nvSpPr>
          <p:cNvPr id="3" name="ZoneTexte 2"/>
          <p:cNvSpPr txBox="1"/>
          <p:nvPr/>
        </p:nvSpPr>
        <p:spPr>
          <a:xfrm>
            <a:off x="332656" y="179512"/>
            <a:ext cx="2448272" cy="400110"/>
          </a:xfrm>
          <a:prstGeom prst="rect">
            <a:avLst/>
          </a:prstGeom>
          <a:noFill/>
        </p:spPr>
        <p:txBody>
          <a:bodyPr wrap="square" rtlCol="0">
            <a:spAutoFit/>
          </a:bodyPr>
          <a:lstStyle/>
          <a:p>
            <a:r>
              <a:rPr lang="fr-FR" sz="2000" b="1" u="sng" dirty="0" smtClean="0"/>
              <a:t>Evaluation n°1</a:t>
            </a:r>
            <a:endParaRPr lang="fr-FR" sz="2000" b="1" u="sng" dirty="0"/>
          </a:p>
        </p:txBody>
      </p:sp>
      <p:sp>
        <p:nvSpPr>
          <p:cNvPr id="4" name="ZoneTexte 3"/>
          <p:cNvSpPr txBox="1"/>
          <p:nvPr/>
        </p:nvSpPr>
        <p:spPr>
          <a:xfrm>
            <a:off x="260648" y="4499992"/>
            <a:ext cx="6408712" cy="4678204"/>
          </a:xfrm>
          <a:prstGeom prst="rect">
            <a:avLst/>
          </a:prstGeom>
          <a:noFill/>
        </p:spPr>
        <p:txBody>
          <a:bodyPr wrap="square" rtlCol="0">
            <a:spAutoFit/>
          </a:bodyPr>
          <a:lstStyle/>
          <a:p>
            <a:r>
              <a:rPr lang="fr-FR" sz="1600" dirty="0" smtClean="0">
                <a:latin typeface="Candara" pitchFamily="34" charset="0"/>
                <a:sym typeface="Wingdings 2"/>
              </a:rPr>
              <a:t></a:t>
            </a:r>
            <a:r>
              <a:rPr lang="fr-FR" sz="1200" dirty="0" smtClean="0">
                <a:latin typeface="Candara" pitchFamily="34" charset="0"/>
              </a:rPr>
              <a:t>De </a:t>
            </a:r>
            <a:r>
              <a:rPr lang="fr-FR" sz="1200" dirty="0">
                <a:latin typeface="Candara" pitchFamily="34" charset="0"/>
              </a:rPr>
              <a:t>quoi sont soupçonnés ces cinq collégiens ?  Pourquoi le terme « soupçonnés » est-il utilisé ? Quand on dit qu’ils ont « été déférés devant le Parquet de Pontoise » : à qui ont-ils été présentés </a:t>
            </a:r>
            <a:r>
              <a:rPr lang="fr-FR" sz="1200" dirty="0" smtClean="0">
                <a:latin typeface="Candara" pitchFamily="34" charset="0"/>
              </a:rPr>
              <a:t>?</a:t>
            </a:r>
          </a:p>
          <a:p>
            <a:endParaRPr lang="fr-FR" sz="900" dirty="0">
              <a:latin typeface="Candara" pitchFamily="34" charset="0"/>
            </a:endParaRPr>
          </a:p>
          <a:p>
            <a:r>
              <a:rPr lang="fr-FR" sz="1600" dirty="0" smtClean="0">
                <a:latin typeface="Candara" pitchFamily="34" charset="0"/>
                <a:sym typeface="Wingdings 2"/>
              </a:rPr>
              <a:t></a:t>
            </a:r>
            <a:r>
              <a:rPr lang="fr-FR" sz="1200" dirty="0" smtClean="0">
                <a:latin typeface="Candara" pitchFamily="34" charset="0"/>
              </a:rPr>
              <a:t>Qui </a:t>
            </a:r>
            <a:r>
              <a:rPr lang="fr-FR" sz="1200" dirty="0">
                <a:latin typeface="Candara" pitchFamily="34" charset="0"/>
              </a:rPr>
              <a:t>est la victime </a:t>
            </a:r>
            <a:r>
              <a:rPr lang="fr-FR" sz="1200" dirty="0" smtClean="0">
                <a:latin typeface="Candara" pitchFamily="34" charset="0"/>
              </a:rPr>
              <a:t>?</a:t>
            </a:r>
          </a:p>
          <a:p>
            <a:endParaRPr lang="fr-FR" sz="1000" dirty="0">
              <a:latin typeface="Candara" pitchFamily="34" charset="0"/>
              <a:sym typeface="Wingdings 2"/>
            </a:endParaRPr>
          </a:p>
          <a:p>
            <a:r>
              <a:rPr lang="fr-FR" sz="1600" dirty="0">
                <a:latin typeface="Candara" pitchFamily="34" charset="0"/>
                <a:sym typeface="Wingdings 2"/>
              </a:rPr>
              <a:t></a:t>
            </a:r>
            <a:r>
              <a:rPr lang="fr-FR" sz="1200" dirty="0">
                <a:latin typeface="Candara" pitchFamily="34" charset="0"/>
              </a:rPr>
              <a:t>Comment peut-on aussi appeler « le médecin des unités </a:t>
            </a:r>
            <a:r>
              <a:rPr lang="fr-FR" sz="1200" dirty="0" err="1">
                <a:latin typeface="Candara" pitchFamily="34" charset="0"/>
              </a:rPr>
              <a:t>médico</a:t>
            </a:r>
            <a:r>
              <a:rPr lang="fr-FR" sz="1200" dirty="0">
                <a:latin typeface="Candara" pitchFamily="34" charset="0"/>
              </a:rPr>
              <a:t>-judiciaires » ?</a:t>
            </a:r>
          </a:p>
          <a:p>
            <a:r>
              <a:rPr lang="fr-FR" sz="1200" dirty="0">
                <a:latin typeface="Candara" pitchFamily="34" charset="0"/>
              </a:rPr>
              <a:t>Que mesure le médecin avec les « jours d’incapacité »  ou I.T.T </a:t>
            </a:r>
            <a:r>
              <a:rPr lang="fr-FR" sz="1200" dirty="0" smtClean="0">
                <a:latin typeface="Candara" pitchFamily="34" charset="0"/>
              </a:rPr>
              <a:t>(Interruption Totale de Travail)?</a:t>
            </a:r>
            <a:endParaRPr lang="fr-FR" sz="1200" dirty="0">
              <a:latin typeface="Candara" pitchFamily="34" charset="0"/>
            </a:endParaRPr>
          </a:p>
          <a:p>
            <a:r>
              <a:rPr lang="fr-FR" sz="1200" dirty="0">
                <a:latin typeface="Candara" pitchFamily="34" charset="0"/>
              </a:rPr>
              <a:t>Combien a-t-il prescrit d’ITT à la victime </a:t>
            </a:r>
            <a:r>
              <a:rPr lang="fr-FR" sz="1200" dirty="0" smtClean="0">
                <a:latin typeface="Candara" pitchFamily="34" charset="0"/>
              </a:rPr>
              <a:t>?</a:t>
            </a:r>
          </a:p>
          <a:p>
            <a:endParaRPr lang="fr-FR" sz="900" dirty="0">
              <a:latin typeface="Candara" pitchFamily="34" charset="0"/>
            </a:endParaRPr>
          </a:p>
          <a:p>
            <a:r>
              <a:rPr lang="fr-FR" sz="1600" dirty="0">
                <a:latin typeface="Candara" pitchFamily="34" charset="0"/>
                <a:sym typeface="Wingdings 2"/>
              </a:rPr>
              <a:t></a:t>
            </a:r>
            <a:r>
              <a:rPr lang="fr-FR" sz="1200" dirty="0">
                <a:latin typeface="Candara" pitchFamily="34" charset="0"/>
              </a:rPr>
              <a:t> En terme juridique, de quoi sont soupçonnés </a:t>
            </a:r>
            <a:r>
              <a:rPr lang="fr-FR" sz="1200" u="sng" dirty="0" smtClean="0">
                <a:latin typeface="Candara" pitchFamily="34" charset="0"/>
              </a:rPr>
              <a:t>trois </a:t>
            </a:r>
            <a:r>
              <a:rPr lang="fr-FR" sz="1200" u="sng" dirty="0">
                <a:latin typeface="Candara" pitchFamily="34" charset="0"/>
              </a:rPr>
              <a:t>des cinq col</a:t>
            </a:r>
            <a:r>
              <a:rPr lang="fr-FR" sz="1200" dirty="0">
                <a:latin typeface="Candara" pitchFamily="34" charset="0"/>
              </a:rPr>
              <a:t>légiens ?  </a:t>
            </a:r>
          </a:p>
          <a:p>
            <a:r>
              <a:rPr lang="fr-FR" sz="1200" dirty="0">
                <a:latin typeface="Candara" pitchFamily="34" charset="0"/>
              </a:rPr>
              <a:t>Lis les articles du Code Pénal à la page suivante.  Quel article correspond à l’infraction commise par les trois suspects ?  S’agit-il d’une contravention, d’un crime ou d’un délit ?</a:t>
            </a:r>
          </a:p>
          <a:p>
            <a:r>
              <a:rPr lang="fr-FR" sz="1200" dirty="0">
                <a:latin typeface="Candara" pitchFamily="34" charset="0"/>
              </a:rPr>
              <a:t>Quelle est la peine encourue ? </a:t>
            </a:r>
          </a:p>
          <a:p>
            <a:r>
              <a:rPr lang="fr-FR" sz="1200" dirty="0">
                <a:latin typeface="Candara" pitchFamily="34" charset="0"/>
              </a:rPr>
              <a:t>Cite </a:t>
            </a:r>
            <a:r>
              <a:rPr lang="fr-FR" sz="1200" u="sng" dirty="0">
                <a:latin typeface="Candara" pitchFamily="34" charset="0"/>
              </a:rPr>
              <a:t>les quatre circonstances aggravantes</a:t>
            </a:r>
            <a:r>
              <a:rPr lang="fr-FR" sz="1200" dirty="0">
                <a:latin typeface="Candara" pitchFamily="34" charset="0"/>
              </a:rPr>
              <a:t> qui auraient pu être retenues dans ce cas</a:t>
            </a:r>
            <a:r>
              <a:rPr lang="fr-FR" sz="1200" dirty="0" smtClean="0">
                <a:latin typeface="Candara" pitchFamily="34" charset="0"/>
              </a:rPr>
              <a:t>.</a:t>
            </a:r>
          </a:p>
          <a:p>
            <a:endParaRPr lang="fr-FR" sz="900" dirty="0">
              <a:latin typeface="Candara" pitchFamily="34" charset="0"/>
            </a:endParaRPr>
          </a:p>
          <a:p>
            <a:r>
              <a:rPr lang="fr-FR" sz="1600" dirty="0">
                <a:latin typeface="Candara" pitchFamily="34" charset="0"/>
                <a:sym typeface="Wingdings 2"/>
              </a:rPr>
              <a:t></a:t>
            </a:r>
            <a:r>
              <a:rPr lang="fr-FR" sz="1200" dirty="0">
                <a:latin typeface="Candara" pitchFamily="34" charset="0"/>
              </a:rPr>
              <a:t>Quelle est l’autre infraction retenue contre </a:t>
            </a:r>
            <a:r>
              <a:rPr lang="fr-FR" sz="1200" u="sng" dirty="0">
                <a:latin typeface="Candara" pitchFamily="34" charset="0"/>
              </a:rPr>
              <a:t>les deux autres</a:t>
            </a:r>
            <a:r>
              <a:rPr lang="fr-FR" sz="1200" dirty="0">
                <a:latin typeface="Candara" pitchFamily="34" charset="0"/>
              </a:rPr>
              <a:t> ?</a:t>
            </a:r>
          </a:p>
          <a:p>
            <a:r>
              <a:rPr lang="fr-FR" sz="1200" dirty="0">
                <a:latin typeface="Candara" pitchFamily="34" charset="0"/>
              </a:rPr>
              <a:t>Lis les articles du Code Pénal à la page suivante.  Quel article correspond à l’infraction commise par les trois suspects ?  S’agit-il d’une contravention, d’un crime ou d’un délit ?</a:t>
            </a:r>
          </a:p>
          <a:p>
            <a:r>
              <a:rPr lang="fr-FR" sz="1200" dirty="0">
                <a:latin typeface="Candara" pitchFamily="34" charset="0"/>
              </a:rPr>
              <a:t>Quelle est la peine encourue ? </a:t>
            </a:r>
            <a:endParaRPr lang="fr-FR" sz="1200" dirty="0" smtClean="0">
              <a:latin typeface="Candara" pitchFamily="34" charset="0"/>
            </a:endParaRPr>
          </a:p>
          <a:p>
            <a:endParaRPr lang="fr-FR" sz="900" dirty="0">
              <a:latin typeface="Candara" pitchFamily="34" charset="0"/>
            </a:endParaRPr>
          </a:p>
          <a:p>
            <a:r>
              <a:rPr lang="fr-FR" sz="1600" dirty="0">
                <a:latin typeface="Candara" pitchFamily="34" charset="0"/>
                <a:sym typeface="Wingdings 2"/>
              </a:rPr>
              <a:t></a:t>
            </a:r>
            <a:r>
              <a:rPr lang="fr-FR" sz="1200" dirty="0">
                <a:latin typeface="Candara" pitchFamily="34" charset="0"/>
              </a:rPr>
              <a:t>Quelle mesure doit aussi être mise en place au sein du collège ? Qui le demande ?</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8640" y="251520"/>
            <a:ext cx="6480720" cy="10895290"/>
          </a:xfrm>
          <a:prstGeom prst="rect">
            <a:avLst/>
          </a:prstGeom>
          <a:noFill/>
        </p:spPr>
        <p:txBody>
          <a:bodyPr wrap="square" rtlCol="0">
            <a:spAutoFit/>
          </a:bodyPr>
          <a:lstStyle/>
          <a:p>
            <a:r>
              <a:rPr lang="fr-FR" sz="1400" b="1" dirty="0"/>
              <a:t>Article 222-9</a:t>
            </a:r>
            <a:r>
              <a:rPr lang="fr-FR" sz="1400" dirty="0"/>
              <a:t> </a:t>
            </a:r>
            <a:r>
              <a:rPr lang="fr-FR" sz="1100" dirty="0"/>
              <a:t>Modifié par </a:t>
            </a:r>
            <a:r>
              <a:rPr lang="fr-FR" sz="1100" u="sng" dirty="0">
                <a:hlinkClick r:id="rId2" action="ppaction://hlinkfile"/>
              </a:rPr>
              <a:t>Ordonnance n°2000-916 du 19 septembre 2000 - art. 3 (V) JORF 22 septembre 2000 en vigueur le 1er janvier 2002</a:t>
            </a:r>
            <a:endParaRPr lang="fr-FR" sz="1100" dirty="0"/>
          </a:p>
          <a:p>
            <a:r>
              <a:rPr lang="fr-FR" sz="1100" dirty="0"/>
              <a:t>Les violences ayant entraîné une mutilation ou une infirmité permanente sont punies de dix ans d'emprisonnement et de 150000 euros d'amende.</a:t>
            </a:r>
          </a:p>
          <a:p>
            <a:r>
              <a:rPr lang="fr-FR" sz="1100" dirty="0"/>
              <a:t> </a:t>
            </a:r>
          </a:p>
          <a:p>
            <a:r>
              <a:rPr lang="fr-FR" sz="1400" b="1" dirty="0"/>
              <a:t>Article 222-11 </a:t>
            </a:r>
            <a:r>
              <a:rPr lang="fr-FR" sz="1100" u="sng" dirty="0"/>
              <a:t>Modifié par </a:t>
            </a:r>
            <a:r>
              <a:rPr lang="fr-FR" sz="1100" u="sng" dirty="0">
                <a:hlinkClick r:id="rId2" action="ppaction://hlinkfile"/>
              </a:rPr>
              <a:t>Ordonnance n°2000-916 du 19 septembre 2000 - art. 3 (V) JORF 22 septembre 2000 en vigueur le 1er janvier 2002</a:t>
            </a:r>
            <a:endParaRPr lang="fr-FR" sz="1100" dirty="0"/>
          </a:p>
          <a:p>
            <a:r>
              <a:rPr lang="fr-FR" sz="1100" dirty="0"/>
              <a:t>Les violences ayant entraîné une incapacité totale de travail pendant plus de huit jours sont punies de trois ans d'emprisonnement et de 45000 euros d'amende. </a:t>
            </a:r>
            <a:endParaRPr lang="fr-FR" sz="1100" dirty="0" smtClean="0"/>
          </a:p>
          <a:p>
            <a:endParaRPr lang="fr-FR" sz="1100" dirty="0"/>
          </a:p>
          <a:p>
            <a:r>
              <a:rPr lang="fr-FR" sz="1400" b="1" dirty="0"/>
              <a:t>Article 222-13 </a:t>
            </a:r>
            <a:r>
              <a:rPr lang="fr-FR" sz="1000" dirty="0" smtClean="0"/>
              <a:t>Modifié par </a:t>
            </a:r>
            <a:r>
              <a:rPr lang="fr-FR" sz="1000" u="sng" dirty="0" smtClean="0">
                <a:hlinkClick r:id="rId3" action="ppaction://hlinkfile"/>
              </a:rPr>
              <a:t>Loi 2007-297 2007-03-05 art. 44 II, art. 48 II , art. 54 2° JORF 7 mars 2007</a:t>
            </a:r>
            <a:r>
              <a:rPr lang="fr-FR" sz="1000" dirty="0" smtClean="0"/>
              <a:t/>
            </a:r>
            <a:br>
              <a:rPr lang="fr-FR" sz="1000" dirty="0" smtClean="0"/>
            </a:br>
            <a:r>
              <a:rPr lang="fr-FR" sz="1000" dirty="0" smtClean="0"/>
              <a:t>Modifié par </a:t>
            </a:r>
            <a:r>
              <a:rPr lang="fr-FR" sz="1000" u="sng" dirty="0" smtClean="0">
                <a:hlinkClick r:id="rId4" action="ppaction://hlinkfile"/>
              </a:rPr>
              <a:t>Loi n°2007-297 du 5 mars 2007 - art. 44 JORF 7 mars 2007</a:t>
            </a:r>
            <a:r>
              <a:rPr lang="fr-FR" sz="1000" dirty="0" smtClean="0"/>
              <a:t/>
            </a:r>
            <a:br>
              <a:rPr lang="fr-FR" sz="1000" dirty="0" smtClean="0"/>
            </a:br>
            <a:r>
              <a:rPr lang="fr-FR" sz="1000" dirty="0" smtClean="0"/>
              <a:t>Modifié par </a:t>
            </a:r>
            <a:r>
              <a:rPr lang="fr-FR" sz="1000" u="sng" dirty="0" smtClean="0">
                <a:hlinkClick r:id="rId5" action="ppaction://hlinkfile"/>
              </a:rPr>
              <a:t>Loi n°2007-297 du 5 mars 2007 - art. 48 JORF 7 mars 2007</a:t>
            </a:r>
            <a:endParaRPr lang="fr-FR" sz="1000" dirty="0" smtClean="0"/>
          </a:p>
          <a:p>
            <a:r>
              <a:rPr lang="fr-FR" sz="1000" b="1" dirty="0" smtClean="0"/>
              <a:t>Les violences ayant entraîné une incapacité de travail inférieure ou égale à huit jours ou n'ayant entraîné aucune incapacité de travail sont punies de trois ans d'emprisonnement et de 45000 euros d'amende lorsqu'elles sont commises :</a:t>
            </a:r>
            <a:r>
              <a:rPr lang="fr-FR" sz="1000" dirty="0" smtClean="0"/>
              <a:t> </a:t>
            </a:r>
          </a:p>
          <a:p>
            <a:r>
              <a:rPr lang="fr-FR" sz="1000" b="1" dirty="0" smtClean="0"/>
              <a:t>1° Sur un mineur de quinze ans ; </a:t>
            </a:r>
            <a:endParaRPr lang="fr-FR" sz="1000" dirty="0" smtClean="0"/>
          </a:p>
          <a:p>
            <a:r>
              <a:rPr lang="fr-FR" sz="1000" b="1" dirty="0" smtClean="0"/>
              <a:t>2°</a:t>
            </a:r>
            <a:r>
              <a:rPr lang="fr-FR" sz="1000" dirty="0" smtClean="0"/>
              <a:t> </a:t>
            </a:r>
            <a:r>
              <a:rPr lang="fr-FR" sz="1000" b="1" dirty="0" smtClean="0"/>
              <a:t>Sur une personne dont la particulière vulnérabilité</a:t>
            </a:r>
            <a:r>
              <a:rPr lang="fr-FR" sz="1000" dirty="0" smtClean="0"/>
              <a:t>, due à son âge, à une maladie, à une infirmité, à une déficience physique ou psychique ou à un état de grossesse, est apparente ou connue de leur auteur. </a:t>
            </a:r>
          </a:p>
          <a:p>
            <a:r>
              <a:rPr lang="fr-FR" sz="1000" b="1" dirty="0" smtClean="0"/>
              <a:t>3°</a:t>
            </a:r>
            <a:r>
              <a:rPr lang="fr-FR" sz="1000" dirty="0" smtClean="0"/>
              <a:t> </a:t>
            </a:r>
            <a:r>
              <a:rPr lang="fr-FR" sz="1000" b="1" dirty="0" smtClean="0"/>
              <a:t>Sur un ascendant</a:t>
            </a:r>
            <a:r>
              <a:rPr lang="fr-FR" sz="1000" dirty="0" smtClean="0"/>
              <a:t> légitime ou naturel ou sur les père ou mère adoptifs ; </a:t>
            </a:r>
          </a:p>
          <a:p>
            <a:r>
              <a:rPr lang="fr-FR" sz="1000" b="1" dirty="0" smtClean="0"/>
              <a:t>4° Sur un magistrat</a:t>
            </a:r>
            <a:r>
              <a:rPr lang="fr-FR" sz="1000" dirty="0" smtClean="0"/>
              <a:t>, un juré, un avocat, un officier public ou ministériel, un militaire de la gendarmerie nationale, un fonctionnaire de la police nationale, des douanes, de l'administration pénitentiaire ou toute autre personne dépositaire de l'autorité publique, un sapeur-pompier professionnel ou volontaire, un gardien assermenté d'immeubles ou de groupes d'immeubles ou un agent exerçant pour le compte d'un bailleur des fonctions de gardiennage ou de surveillance des immeubles à usage d'habitation en application de l'article L. 127-1 du code de la construction et de l'habitation, dans l'exercice ou du fait de ses fonctions, lorsque la qualité de la victime est apparente ou connue de l'auteur ; </a:t>
            </a:r>
          </a:p>
          <a:p>
            <a:r>
              <a:rPr lang="fr-FR" sz="1000" b="1" dirty="0" smtClean="0"/>
              <a:t>4° bis</a:t>
            </a:r>
            <a:r>
              <a:rPr lang="fr-FR" sz="1000" dirty="0" smtClean="0"/>
              <a:t> </a:t>
            </a:r>
            <a:r>
              <a:rPr lang="fr-FR" sz="1000" b="1" dirty="0" smtClean="0"/>
              <a:t>Sur le conjoint</a:t>
            </a:r>
            <a:r>
              <a:rPr lang="fr-FR" sz="1000" dirty="0" smtClean="0"/>
              <a:t>, les ascendants et les descendants en ligne directe des personnes mentionnées au 4° ou sur toute autre personne vivant habituellement à leur domicile, en raison des fonctions exercées par ces personnes ; </a:t>
            </a:r>
          </a:p>
          <a:p>
            <a:r>
              <a:rPr lang="fr-FR" sz="1000" b="1" dirty="0" smtClean="0"/>
              <a:t>4° ter Sur un agent d'un exploitant de réseau de transport public de voyageurs</a:t>
            </a:r>
            <a:r>
              <a:rPr lang="fr-FR" sz="1000" dirty="0" smtClean="0"/>
              <a:t> ou toute autre personne chargée d'une mission de service public ainsi que sur un professionnel de santé, dans l'exercice de ses fonctions, lorsque la qualité de la victime est apparente ou connue de l'auteur ; </a:t>
            </a:r>
          </a:p>
          <a:p>
            <a:r>
              <a:rPr lang="fr-FR" sz="1000" b="1" dirty="0" smtClean="0"/>
              <a:t>5° Sur un témoin, une victime ou une partie civile</a:t>
            </a:r>
            <a:r>
              <a:rPr lang="fr-FR" sz="1000" dirty="0" smtClean="0"/>
              <a:t>, soit pour l'empêcher de dénoncer les faits, de porter plainte ou de déposer en justice, soit en raison de sa dénonciation, de sa plainte ou de sa déposition ; </a:t>
            </a:r>
          </a:p>
          <a:p>
            <a:r>
              <a:rPr lang="fr-FR" sz="1000" b="1" dirty="0" smtClean="0"/>
              <a:t>5° bis A raison de l'appartenance ou de la non-appartenance, vraie ou supposée, de la victime à une ethnie, une nation, une race ou une religion déterminée ; </a:t>
            </a:r>
          </a:p>
          <a:p>
            <a:r>
              <a:rPr lang="fr-FR" sz="1000" b="1" dirty="0" smtClean="0"/>
              <a:t>5° ter A raison de l'orientation sexuelle de la victime</a:t>
            </a:r>
            <a:r>
              <a:rPr lang="fr-FR" sz="1000" dirty="0" smtClean="0"/>
              <a:t> ; </a:t>
            </a:r>
          </a:p>
          <a:p>
            <a:r>
              <a:rPr lang="fr-FR" sz="1000" b="1" dirty="0" smtClean="0"/>
              <a:t>6° Par le conjoint ou le concubin de la victime</a:t>
            </a:r>
            <a:r>
              <a:rPr lang="fr-FR" sz="1000" dirty="0" smtClean="0"/>
              <a:t> ou le partenaire lié à la victime par un pacte civil de solidarité ; </a:t>
            </a:r>
          </a:p>
          <a:p>
            <a:r>
              <a:rPr lang="fr-FR" sz="1000" b="1" dirty="0" smtClean="0"/>
              <a:t>7° Par une personne dépositaire de l'autorité publique</a:t>
            </a:r>
            <a:r>
              <a:rPr lang="fr-FR" sz="1000" dirty="0" smtClean="0"/>
              <a:t> ou chargée d'une mission de service public dans l'exercice ou à l'occasion de l'exercice de ses fonctions ou de sa mission ; </a:t>
            </a:r>
          </a:p>
          <a:p>
            <a:r>
              <a:rPr lang="fr-FR" sz="1000" b="1" dirty="0" smtClean="0"/>
              <a:t>8° Par plusieurs personnes agissant en qualité d'auteur ou de complice</a:t>
            </a:r>
            <a:r>
              <a:rPr lang="fr-FR" sz="1000" dirty="0" smtClean="0"/>
              <a:t> ; </a:t>
            </a:r>
          </a:p>
          <a:p>
            <a:r>
              <a:rPr lang="fr-FR" sz="1000" b="1" dirty="0" smtClean="0"/>
              <a:t>9° Avec préméditation ou avec guet-apens</a:t>
            </a:r>
            <a:r>
              <a:rPr lang="fr-FR" sz="1000" dirty="0" smtClean="0"/>
              <a:t> ; </a:t>
            </a:r>
          </a:p>
          <a:p>
            <a:r>
              <a:rPr lang="fr-FR" sz="1000" b="1" dirty="0" smtClean="0"/>
              <a:t>10° Avec usage ou menace d'une arme</a:t>
            </a:r>
            <a:r>
              <a:rPr lang="fr-FR" sz="1000" dirty="0" smtClean="0"/>
              <a:t> ; </a:t>
            </a:r>
          </a:p>
          <a:p>
            <a:r>
              <a:rPr lang="fr-FR" sz="1000" b="1" dirty="0" smtClean="0"/>
              <a:t>11° Dans les établissements d'enseignement</a:t>
            </a:r>
            <a:r>
              <a:rPr lang="fr-FR" sz="1000" dirty="0" smtClean="0"/>
              <a:t> ou d'éducation ou dans les locaux de l'administration, ainsi que, lors des entrées ou sorties des élèves ou du public ou dans un temps très voisin de celles-ci, aux abords de ces établissements ou locaux ; </a:t>
            </a:r>
          </a:p>
          <a:p>
            <a:r>
              <a:rPr lang="fr-FR" sz="1000" b="1" dirty="0" smtClean="0"/>
              <a:t>12° Par un majeur agissant avec l'aide ou l'assistance d'un mineur</a:t>
            </a:r>
            <a:r>
              <a:rPr lang="fr-FR" sz="1000" dirty="0" smtClean="0"/>
              <a:t>. </a:t>
            </a:r>
          </a:p>
          <a:p>
            <a:r>
              <a:rPr lang="fr-FR" sz="1000" b="1" dirty="0" smtClean="0"/>
              <a:t>13° Dans un moyen de transport collectif de voyageurs</a:t>
            </a:r>
            <a:r>
              <a:rPr lang="fr-FR" sz="1000" dirty="0" smtClean="0"/>
              <a:t> ou dans un lieu destiné à l'accès à un moyen de transport collectif de voyageurs ; </a:t>
            </a:r>
          </a:p>
          <a:p>
            <a:r>
              <a:rPr lang="fr-FR" sz="1000" b="1" dirty="0" smtClean="0"/>
              <a:t>14° Par une personne agissant en état d'ivresse</a:t>
            </a:r>
            <a:r>
              <a:rPr lang="fr-FR" sz="1000" dirty="0" smtClean="0"/>
              <a:t> manifeste ou sous l'emprise manifeste de produits stupéfiants. </a:t>
            </a:r>
          </a:p>
          <a:p>
            <a:r>
              <a:rPr lang="fr-FR" sz="1000" dirty="0" smtClean="0"/>
              <a:t>Les peines encourues sont portées à cinq ans d'emprisonnement et à 75000 euros d'amende lorsque l'infraction définie au premier alinéa est commise sur un mineur de quinze ans par un ascendant légitime, naturel ou adoptif ou par toute autre personne ayant autorité sur le mineur. Les peines sont également portées à cinq ans d'emprisonnement et 75000 euros d'amende lorsque cette infraction, ayant entraîné une incapacité totale de travail inférieure ou égale à huit jours, est commise dans deux des circonstances prévues aux 1° et suivants du présent article. Les peines sont portées à sept ans d'emprisonnement et 100000 euros d'amende lorsqu'elle est commise dans trois de ces circonstances. </a:t>
            </a:r>
          </a:p>
          <a:p>
            <a:endParaRPr lang="fr-FR" sz="1200" dirty="0"/>
          </a:p>
          <a:p>
            <a:r>
              <a:rPr lang="fr-FR" sz="1200" dirty="0"/>
              <a:t> </a:t>
            </a:r>
          </a:p>
          <a:p>
            <a:r>
              <a:rPr lang="fr-FR" b="1" dirty="0" smtClean="0"/>
              <a:t> </a:t>
            </a:r>
            <a:endParaRPr lang="fr-FR" dirty="0" smtClean="0"/>
          </a:p>
          <a:p>
            <a:r>
              <a:rPr lang="fr-FR" dirty="0" smtClean="0"/>
              <a:t> </a:t>
            </a:r>
          </a:p>
          <a:p>
            <a:r>
              <a:rPr lang="fr-FR" dirty="0" smtClean="0"/>
              <a:t> </a:t>
            </a:r>
          </a:p>
          <a:p>
            <a:r>
              <a:rPr lang="fr-FR" dirty="0"/>
              <a:t> </a:t>
            </a:r>
          </a:p>
          <a:p>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88640" y="395536"/>
            <a:ext cx="6408712" cy="1615827"/>
          </a:xfrm>
          <a:prstGeom prst="rect">
            <a:avLst/>
          </a:prstGeom>
          <a:noFill/>
        </p:spPr>
        <p:txBody>
          <a:bodyPr wrap="square" rtlCol="0">
            <a:spAutoFit/>
          </a:bodyPr>
          <a:lstStyle/>
          <a:p>
            <a:r>
              <a:rPr lang="fr-FR" sz="1100" b="1" dirty="0" smtClean="0"/>
              <a:t>Article 223-6</a:t>
            </a:r>
            <a:r>
              <a:rPr lang="fr-FR" sz="1100" dirty="0" smtClean="0"/>
              <a:t> Modifié par </a:t>
            </a:r>
            <a:r>
              <a:rPr lang="fr-FR" sz="1100" dirty="0" smtClean="0">
                <a:hlinkClick r:id="rId2" action="ppaction://hlinkfile"/>
              </a:rPr>
              <a:t>Ordonnance n°2000-916 du 19 septembre 2000 - art. 3 (V) JORF 22 septembre 2000 en vigueur le 1er janvier 2002</a:t>
            </a:r>
            <a:endParaRPr lang="fr-FR" sz="1100" dirty="0" smtClean="0"/>
          </a:p>
          <a:p>
            <a:r>
              <a:rPr lang="fr-FR" sz="1100" b="1" dirty="0" smtClean="0"/>
              <a:t>Quiconque pouvant empêcher</a:t>
            </a:r>
            <a:r>
              <a:rPr lang="fr-FR" sz="1100" dirty="0" smtClean="0"/>
              <a:t> par son action immédiate, sans risque pour lui ou pour les tiers, </a:t>
            </a:r>
            <a:r>
              <a:rPr lang="fr-FR" sz="1100" b="1" dirty="0" smtClean="0"/>
              <a:t>soit un crime, soit un délit contre l'intégrité corporelle de la personne s'abstient volontairement de le faire est puni de cinq ans d'emprisonnement et de 75000 euros d'amende. </a:t>
            </a:r>
            <a:endParaRPr lang="fr-FR" sz="1100" dirty="0" smtClean="0"/>
          </a:p>
          <a:p>
            <a:r>
              <a:rPr lang="fr-FR" sz="1100" dirty="0" smtClean="0"/>
              <a:t>Sera puni des mêmes peines quiconque s'abstient volontairement de porter à une personne en péril l'assistance que, sans risque pour lui ou pour les tiers, il pouvait lui prêter soit par son action personnelle, soit en provoquant un secours. </a:t>
            </a:r>
          </a:p>
          <a:p>
            <a:endParaRPr lang="fr-FR"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8640" y="539552"/>
            <a:ext cx="6480720" cy="7263527"/>
          </a:xfrm>
          <a:prstGeom prst="rect">
            <a:avLst/>
          </a:prstGeom>
          <a:noFill/>
        </p:spPr>
        <p:txBody>
          <a:bodyPr wrap="square" rtlCol="0">
            <a:spAutoFit/>
          </a:bodyPr>
          <a:lstStyle/>
          <a:p>
            <a:r>
              <a:rPr lang="fr-FR" sz="1600" dirty="0" smtClean="0">
                <a:sym typeface="Wingdings 2"/>
              </a:rPr>
              <a:t></a:t>
            </a:r>
            <a:r>
              <a:rPr lang="fr-FR" sz="1100" dirty="0" smtClean="0"/>
              <a:t> </a:t>
            </a:r>
            <a:r>
              <a:rPr lang="fr-FR" sz="1100" dirty="0"/>
              <a:t>Ils sont soupçonnés d’avoir agressé et proféré des insultes antisémites envers une adolescente juive.</a:t>
            </a:r>
          </a:p>
          <a:p>
            <a:pPr lvl="0"/>
            <a:r>
              <a:rPr lang="fr-FR" sz="1100" dirty="0" smtClean="0"/>
              <a:t>Le terme « soupçonnés » est utilisé car on est innocent jusqu’à ce qu’un juge nous ait déclaré coupable, c’est la présomption d’innocence. Ils ont été présentés devant le Procureur de la République : être déférer  c’est « enlever les fers » soit  être présenté au Procureur de la République  (« chef de la police judiciaire »)</a:t>
            </a:r>
          </a:p>
          <a:p>
            <a:pPr lvl="0"/>
            <a:endParaRPr lang="fr-FR" sz="1000" dirty="0"/>
          </a:p>
          <a:p>
            <a:r>
              <a:rPr lang="fr-FR" sz="1600" dirty="0">
                <a:sym typeface="Wingdings 2"/>
              </a:rPr>
              <a:t></a:t>
            </a:r>
            <a:r>
              <a:rPr lang="fr-FR" sz="1100" dirty="0"/>
              <a:t> </a:t>
            </a:r>
            <a:r>
              <a:rPr lang="fr-FR" sz="1100" dirty="0" smtClean="0"/>
              <a:t>La victime est une  </a:t>
            </a:r>
            <a:r>
              <a:rPr lang="fr-FR" sz="1100" dirty="0"/>
              <a:t>adolescente juive de 14 ans.</a:t>
            </a:r>
          </a:p>
          <a:p>
            <a:r>
              <a:rPr lang="fr-FR" sz="1100" dirty="0"/>
              <a:t> </a:t>
            </a:r>
          </a:p>
          <a:p>
            <a:r>
              <a:rPr lang="fr-FR" sz="1600" dirty="0">
                <a:sym typeface="Wingdings 2"/>
              </a:rPr>
              <a:t></a:t>
            </a:r>
            <a:r>
              <a:rPr lang="fr-FR" sz="1100" dirty="0"/>
              <a:t> Il s’agit du médecin légiste. </a:t>
            </a:r>
            <a:r>
              <a:rPr lang="fr-FR" sz="1100" dirty="0" smtClean="0"/>
              <a:t> Avec les ITT, le médecin mesure la </a:t>
            </a:r>
            <a:r>
              <a:rPr lang="fr-FR" sz="1100" dirty="0"/>
              <a:t>gravité des violences </a:t>
            </a:r>
            <a:r>
              <a:rPr lang="fr-FR" sz="1100" dirty="0" smtClean="0"/>
              <a:t>subies par la victime. </a:t>
            </a:r>
            <a:endParaRPr lang="fr-FR" sz="1100" dirty="0"/>
          </a:p>
          <a:p>
            <a:r>
              <a:rPr lang="fr-FR" sz="1100" dirty="0" smtClean="0"/>
              <a:t>Il n’a prescrit aucun ITT.</a:t>
            </a:r>
            <a:endParaRPr lang="fr-FR" sz="1100" dirty="0"/>
          </a:p>
          <a:p>
            <a:r>
              <a:rPr lang="fr-FR" sz="1100" dirty="0"/>
              <a:t> </a:t>
            </a:r>
          </a:p>
          <a:p>
            <a:r>
              <a:rPr lang="fr-FR" sz="1600" dirty="0">
                <a:sym typeface="Wingdings 2"/>
              </a:rPr>
              <a:t></a:t>
            </a:r>
            <a:r>
              <a:rPr lang="fr-FR" sz="1100" dirty="0"/>
              <a:t> </a:t>
            </a:r>
            <a:r>
              <a:rPr lang="fr-FR" sz="1100" dirty="0" smtClean="0"/>
              <a:t>Trois des cinq collégiens sont soupçonnés  de «</a:t>
            </a:r>
            <a:r>
              <a:rPr lang="fr-FR" sz="1100" dirty="0"/>
              <a:t> violences volontaires avec la circonstance aggravante de l’appartenance de la victime à un groupe religieux »</a:t>
            </a:r>
          </a:p>
          <a:p>
            <a:pPr lvl="0"/>
            <a:r>
              <a:rPr lang="fr-FR" sz="1100" dirty="0" smtClean="0"/>
              <a:t>C’est l’article </a:t>
            </a:r>
            <a:r>
              <a:rPr lang="fr-FR" sz="1100" dirty="0"/>
              <a:t>222-13 </a:t>
            </a:r>
            <a:r>
              <a:rPr lang="fr-FR" sz="1100" dirty="0" smtClean="0"/>
              <a:t>qui définit cette infraction (Les </a:t>
            </a:r>
            <a:r>
              <a:rPr lang="fr-FR" sz="1100" dirty="0"/>
              <a:t>violences ayant entraîné une incapacité de travail inférieure ou égale à huit jours ou n'ayant entraîné aucune incapacité de travail</a:t>
            </a:r>
            <a:r>
              <a:rPr lang="fr-FR" sz="1100" dirty="0" smtClean="0"/>
              <a:t>.)Il s’agit d’un délit. La peine encourue est de trois </a:t>
            </a:r>
            <a:r>
              <a:rPr lang="fr-FR" sz="1100" dirty="0"/>
              <a:t>ans d'emprisonnement et de 45000 euros d'amende pour les violences .</a:t>
            </a:r>
          </a:p>
          <a:p>
            <a:pPr lvl="0"/>
            <a:r>
              <a:rPr lang="fr-FR" sz="1100" dirty="0" smtClean="0"/>
              <a:t>Pour les mineurs, dans le cas où le juge décide de mettre une peine (et sauf exception de ne pas tenir compte de l'excuse de minorité) il faut diviser les peines encourues par deux. Pour l'amende, le plafond est de 7500 euros .</a:t>
            </a:r>
            <a:endParaRPr lang="fr-FR" sz="1100" dirty="0"/>
          </a:p>
          <a:p>
            <a:pPr lvl="0"/>
            <a:r>
              <a:rPr lang="fr-FR" sz="1100" dirty="0" smtClean="0"/>
              <a:t>Les </a:t>
            </a:r>
            <a:r>
              <a:rPr lang="fr-FR" sz="1100" dirty="0"/>
              <a:t>quatre circonstances aggravantes qui existent dans ce cas :</a:t>
            </a:r>
          </a:p>
          <a:p>
            <a:r>
              <a:rPr lang="fr-FR" sz="1100" dirty="0" smtClean="0"/>
              <a:t>- l’âge </a:t>
            </a:r>
            <a:r>
              <a:rPr lang="fr-FR" sz="1100" dirty="0"/>
              <a:t>de la victime (1°) mineur de quinze (= de moins de quinze ans)</a:t>
            </a:r>
          </a:p>
          <a:p>
            <a:r>
              <a:rPr lang="fr-FR" sz="1100" dirty="0" smtClean="0"/>
              <a:t>- son </a:t>
            </a:r>
            <a:r>
              <a:rPr lang="fr-FR" sz="1100" dirty="0"/>
              <a:t>appartenance religieuse (</a:t>
            </a:r>
            <a:r>
              <a:rPr lang="fr-FR" sz="1100" dirty="0" smtClean="0"/>
              <a:t>5°bis)</a:t>
            </a:r>
            <a:endParaRPr lang="fr-FR" sz="1100" dirty="0"/>
          </a:p>
          <a:p>
            <a:r>
              <a:rPr lang="fr-FR" sz="1100" dirty="0" smtClean="0"/>
              <a:t>- la </a:t>
            </a:r>
            <a:r>
              <a:rPr lang="fr-FR" sz="1100" dirty="0"/>
              <a:t>réunion (8°)</a:t>
            </a:r>
          </a:p>
          <a:p>
            <a:r>
              <a:rPr lang="fr-FR" sz="1100" dirty="0" smtClean="0"/>
              <a:t>- à </a:t>
            </a:r>
            <a:r>
              <a:rPr lang="fr-FR" sz="1100" dirty="0"/>
              <a:t>proximité d’un établissement scolaire et après les cours (11°)</a:t>
            </a:r>
          </a:p>
          <a:p>
            <a:r>
              <a:rPr lang="fr-FR" sz="1600" dirty="0"/>
              <a:t> </a:t>
            </a:r>
          </a:p>
          <a:p>
            <a:r>
              <a:rPr lang="fr-FR" sz="1600" dirty="0">
                <a:sym typeface="Wingdings 2"/>
              </a:rPr>
              <a:t></a:t>
            </a:r>
            <a:r>
              <a:rPr lang="fr-FR" sz="1600" dirty="0"/>
              <a:t> </a:t>
            </a:r>
            <a:r>
              <a:rPr lang="fr-FR" sz="1100" dirty="0"/>
              <a:t>Les deux autres sont susceptibles de se voir reprocher le « non-empêchement d’un délit ».</a:t>
            </a:r>
          </a:p>
          <a:p>
            <a:r>
              <a:rPr lang="fr-FR" sz="1100" dirty="0" smtClean="0"/>
              <a:t>C’est l’article article 223-6 qui définit cette infraction.</a:t>
            </a:r>
            <a:endParaRPr lang="fr-FR" sz="1100" dirty="0"/>
          </a:p>
          <a:p>
            <a:r>
              <a:rPr lang="fr-FR" sz="1100" dirty="0" smtClean="0"/>
              <a:t>Il s’agit d’un délit. La peine encourue est de cinq </a:t>
            </a:r>
            <a:r>
              <a:rPr lang="fr-FR" sz="1100" dirty="0"/>
              <a:t>ans d'emprisonnement et de 75000 euros d'amende pour le « non-empêchement d’un délit » </a:t>
            </a:r>
            <a:r>
              <a:rPr lang="fr-FR" sz="1100" dirty="0" smtClean="0"/>
              <a:t>(omission </a:t>
            </a:r>
            <a:r>
              <a:rPr lang="fr-FR" sz="1100" dirty="0"/>
              <a:t>de porter </a:t>
            </a:r>
            <a:r>
              <a:rPr lang="fr-FR" sz="1100" dirty="0" smtClean="0"/>
              <a:t>secours)</a:t>
            </a:r>
            <a:endParaRPr lang="fr-FR" sz="1100" dirty="0"/>
          </a:p>
          <a:p>
            <a:r>
              <a:rPr lang="fr-FR" sz="1100" dirty="0" smtClean="0"/>
              <a:t> </a:t>
            </a:r>
            <a:r>
              <a:rPr lang="fr-FR" sz="1100" dirty="0"/>
              <a:t>P</a:t>
            </a:r>
            <a:r>
              <a:rPr lang="fr-FR" sz="1100" dirty="0" smtClean="0"/>
              <a:t>our les mineurs, </a:t>
            </a:r>
            <a:r>
              <a:rPr lang="fr-FR" sz="1100" dirty="0"/>
              <a:t>dans le cas où </a:t>
            </a:r>
            <a:r>
              <a:rPr lang="fr-FR" sz="1100" dirty="0" smtClean="0"/>
              <a:t>le juge </a:t>
            </a:r>
            <a:r>
              <a:rPr lang="fr-FR" sz="1100" dirty="0"/>
              <a:t>décide de mettre une peine </a:t>
            </a:r>
            <a:r>
              <a:rPr lang="fr-FR" sz="1100" dirty="0" smtClean="0"/>
              <a:t>(et </a:t>
            </a:r>
            <a:r>
              <a:rPr lang="fr-FR" sz="1100" dirty="0"/>
              <a:t>sauf exception de ne pas tenir compte de l'excuse de </a:t>
            </a:r>
            <a:r>
              <a:rPr lang="fr-FR" sz="1100" dirty="0" smtClean="0"/>
              <a:t>minorité) </a:t>
            </a:r>
            <a:r>
              <a:rPr lang="fr-FR" sz="1100" dirty="0"/>
              <a:t>il faut </a:t>
            </a:r>
            <a:r>
              <a:rPr lang="fr-FR" sz="1100" dirty="0" smtClean="0"/>
              <a:t>diviser les peines encourues par </a:t>
            </a:r>
            <a:r>
              <a:rPr lang="fr-FR" sz="1100" dirty="0"/>
              <a:t>deux. Pour l'amende, le plafond est de 7500 euros </a:t>
            </a:r>
            <a:r>
              <a:rPr lang="fr-FR" sz="1100" dirty="0" smtClean="0"/>
              <a:t>.</a:t>
            </a:r>
            <a:r>
              <a:rPr lang="fr-FR" sz="1100" dirty="0"/>
              <a:t/>
            </a:r>
            <a:br>
              <a:rPr lang="fr-FR" sz="1100" dirty="0"/>
            </a:br>
            <a:r>
              <a:rPr lang="fr-FR" sz="1100" dirty="0"/>
              <a:t> </a:t>
            </a:r>
          </a:p>
          <a:p>
            <a:r>
              <a:rPr lang="fr-FR" sz="1600" dirty="0" smtClean="0">
                <a:sym typeface="Wingdings 2"/>
              </a:rPr>
              <a:t></a:t>
            </a:r>
            <a:r>
              <a:rPr lang="fr-FR" sz="1100" dirty="0" smtClean="0"/>
              <a:t>Une action éducative doit être mise en place au sein du collège. </a:t>
            </a:r>
            <a:r>
              <a:rPr lang="fr-FR" sz="1100" dirty="0"/>
              <a:t> </a:t>
            </a:r>
            <a:r>
              <a:rPr lang="fr-FR" sz="1100" dirty="0" smtClean="0"/>
              <a:t>C’est le recteur de l’Académie qui le demande.</a:t>
            </a:r>
            <a:endParaRPr lang="fr-FR" sz="1100" dirty="0"/>
          </a:p>
          <a:p>
            <a:r>
              <a:rPr lang="fr-FR" sz="1100" dirty="0"/>
              <a:t> </a:t>
            </a:r>
          </a:p>
          <a:p>
            <a:endParaRPr lang="fr-FR" sz="1100" dirty="0"/>
          </a:p>
          <a:p>
            <a:r>
              <a:rPr lang="fr-FR" cap="small" dirty="0"/>
              <a:t> </a:t>
            </a:r>
            <a:endParaRPr lang="fr-FR" dirty="0"/>
          </a:p>
          <a:p>
            <a:endParaRPr lang="fr-FR" dirty="0"/>
          </a:p>
        </p:txBody>
      </p:sp>
      <p:sp>
        <p:nvSpPr>
          <p:cNvPr id="3" name="ZoneTexte 2"/>
          <p:cNvSpPr txBox="1"/>
          <p:nvPr/>
        </p:nvSpPr>
        <p:spPr>
          <a:xfrm>
            <a:off x="260648" y="107504"/>
            <a:ext cx="3528392" cy="400110"/>
          </a:xfrm>
          <a:prstGeom prst="rect">
            <a:avLst/>
          </a:prstGeom>
          <a:noFill/>
        </p:spPr>
        <p:txBody>
          <a:bodyPr wrap="square" rtlCol="0">
            <a:spAutoFit/>
          </a:bodyPr>
          <a:lstStyle/>
          <a:p>
            <a:r>
              <a:rPr lang="fr-FR" sz="2000" b="1" u="sng" dirty="0" smtClean="0"/>
              <a:t>Evaluation n°1 - Correction</a:t>
            </a:r>
            <a:endParaRPr lang="fr-FR" sz="20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C:\Documents and Settings\Propriétaire\Mes documents\Mes images\2004-03 (mars)\Numériser0036.jpg"/>
          <p:cNvPicPr>
            <a:picLocks noChangeAspect="1" noChangeArrowheads="1"/>
          </p:cNvPicPr>
          <p:nvPr/>
        </p:nvPicPr>
        <p:blipFill>
          <a:blip r:embed="rId2" cstate="print"/>
          <a:srcRect/>
          <a:stretch>
            <a:fillRect/>
          </a:stretch>
        </p:blipFill>
        <p:spPr bwMode="auto">
          <a:xfrm>
            <a:off x="260648" y="899592"/>
            <a:ext cx="2427288" cy="2628900"/>
          </a:xfrm>
          <a:prstGeom prst="rect">
            <a:avLst/>
          </a:prstGeom>
          <a:noFill/>
          <a:ln w="9525">
            <a:noFill/>
            <a:miter lim="800000"/>
            <a:headEnd/>
            <a:tailEnd/>
          </a:ln>
        </p:spPr>
      </p:pic>
      <p:pic>
        <p:nvPicPr>
          <p:cNvPr id="7" name="Picture 5" descr="C:\Documents and Settings\Propriétaire\Mes documents\Mes images\2004-03 (mars)\Numériser0037.jpg"/>
          <p:cNvPicPr>
            <a:picLocks noChangeAspect="1" noChangeArrowheads="1"/>
          </p:cNvPicPr>
          <p:nvPr/>
        </p:nvPicPr>
        <p:blipFill>
          <a:blip r:embed="rId3" cstate="print"/>
          <a:srcRect/>
          <a:stretch>
            <a:fillRect/>
          </a:stretch>
        </p:blipFill>
        <p:spPr bwMode="auto">
          <a:xfrm>
            <a:off x="3429000" y="827584"/>
            <a:ext cx="2395538" cy="1838325"/>
          </a:xfrm>
          <a:prstGeom prst="rect">
            <a:avLst/>
          </a:prstGeom>
          <a:noFill/>
          <a:ln w="9525">
            <a:noFill/>
            <a:miter lim="800000"/>
            <a:headEnd/>
            <a:tailEnd/>
          </a:ln>
        </p:spPr>
      </p:pic>
      <p:pic>
        <p:nvPicPr>
          <p:cNvPr id="8" name="Picture 4" descr="C:\Documents and Settings\Propriétaire\Mes documents\Mes images\2004-03 (mars)\Numériser0038.jpg"/>
          <p:cNvPicPr>
            <a:picLocks noChangeAspect="1" noChangeArrowheads="1"/>
          </p:cNvPicPr>
          <p:nvPr/>
        </p:nvPicPr>
        <p:blipFill>
          <a:blip r:embed="rId4" cstate="print"/>
          <a:srcRect/>
          <a:stretch>
            <a:fillRect/>
          </a:stretch>
        </p:blipFill>
        <p:spPr bwMode="auto">
          <a:xfrm>
            <a:off x="2820988" y="2771800"/>
            <a:ext cx="4037012" cy="1184275"/>
          </a:xfrm>
          <a:prstGeom prst="rect">
            <a:avLst/>
          </a:prstGeom>
          <a:noFill/>
          <a:ln w="9525">
            <a:noFill/>
            <a:miter lim="800000"/>
            <a:headEnd/>
            <a:tailEnd/>
          </a:ln>
        </p:spPr>
      </p:pic>
      <p:pic>
        <p:nvPicPr>
          <p:cNvPr id="9" name="Picture 2" descr="C:\Documents and Settings\Propriétaire\Mes documents\Mes images\2004-03 (mars)\Numériser0040.jpg"/>
          <p:cNvPicPr>
            <a:picLocks noChangeAspect="1" noChangeArrowheads="1"/>
          </p:cNvPicPr>
          <p:nvPr/>
        </p:nvPicPr>
        <p:blipFill>
          <a:blip r:embed="rId5" cstate="print"/>
          <a:srcRect/>
          <a:stretch>
            <a:fillRect/>
          </a:stretch>
        </p:blipFill>
        <p:spPr bwMode="auto">
          <a:xfrm>
            <a:off x="548680" y="4355976"/>
            <a:ext cx="4133850" cy="1077913"/>
          </a:xfrm>
          <a:prstGeom prst="rect">
            <a:avLst/>
          </a:prstGeom>
          <a:noFill/>
          <a:ln w="9525">
            <a:noFill/>
            <a:miter lim="800000"/>
            <a:headEnd/>
            <a:tailEnd/>
          </a:ln>
        </p:spPr>
      </p:pic>
      <p:sp>
        <p:nvSpPr>
          <p:cNvPr id="10" name="Text Box 16"/>
          <p:cNvSpPr txBox="1">
            <a:spLocks noChangeArrowheads="1"/>
          </p:cNvSpPr>
          <p:nvPr/>
        </p:nvSpPr>
        <p:spPr bwMode="auto">
          <a:xfrm>
            <a:off x="404664" y="5580112"/>
            <a:ext cx="6096000" cy="3670236"/>
          </a:xfrm>
          <a:prstGeom prst="rect">
            <a:avLst/>
          </a:prstGeom>
          <a:noFill/>
          <a:ln w="9525">
            <a:noFill/>
            <a:miter lim="800000"/>
            <a:headEnd/>
            <a:tailEnd/>
          </a:ln>
        </p:spPr>
        <p:txBody>
          <a:bodyPr>
            <a:spAutoFit/>
          </a:bodyPr>
          <a:lstStyle/>
          <a:p>
            <a:pPr>
              <a:spcBef>
                <a:spcPct val="50000"/>
              </a:spcBef>
            </a:pPr>
            <a:r>
              <a:rPr lang="fr-FR" sz="1400" b="1" u="sng" dirty="0">
                <a:latin typeface="Candara" pitchFamily="34" charset="0"/>
                <a:cs typeface="Tahoma" pitchFamily="34" charset="0"/>
              </a:rPr>
              <a:t>Questions </a:t>
            </a:r>
            <a:r>
              <a:rPr lang="fr-FR" sz="1400" dirty="0">
                <a:latin typeface="Candara" pitchFamily="34" charset="0"/>
                <a:cs typeface="Tahoma" pitchFamily="34" charset="0"/>
              </a:rPr>
              <a:t>: </a:t>
            </a:r>
          </a:p>
          <a:p>
            <a:pPr>
              <a:spcBef>
                <a:spcPct val="50000"/>
              </a:spcBef>
            </a:pPr>
            <a:r>
              <a:rPr lang="fr-FR" sz="1100" u="sng" dirty="0">
                <a:latin typeface="Candara" pitchFamily="34" charset="0"/>
                <a:cs typeface="Tahoma" pitchFamily="34" charset="0"/>
              </a:rPr>
              <a:t>Doc. 1</a:t>
            </a:r>
            <a:r>
              <a:rPr lang="fr-FR" sz="1100" dirty="0">
                <a:latin typeface="Candara" pitchFamily="34" charset="0"/>
                <a:cs typeface="Tahoma" pitchFamily="34" charset="0"/>
              </a:rPr>
              <a:t> : Que s’est-il passé?  </a:t>
            </a:r>
            <a:endParaRPr lang="fr-FR" sz="1100" dirty="0" smtClean="0">
              <a:latin typeface="Candara" pitchFamily="34" charset="0"/>
              <a:cs typeface="Tahoma" pitchFamily="34" charset="0"/>
            </a:endParaRPr>
          </a:p>
          <a:p>
            <a:pPr>
              <a:spcBef>
                <a:spcPct val="50000"/>
              </a:spcBef>
            </a:pPr>
            <a:r>
              <a:rPr lang="fr-FR" sz="1100" dirty="0" smtClean="0">
                <a:latin typeface="Candara" pitchFamily="34" charset="0"/>
                <a:cs typeface="Tahoma" pitchFamily="34" charset="0"/>
              </a:rPr>
              <a:t>Les </a:t>
            </a:r>
            <a:r>
              <a:rPr lang="fr-FR" sz="1100" dirty="0">
                <a:latin typeface="Candara" pitchFamily="34" charset="0"/>
                <a:cs typeface="Tahoma" pitchFamily="34" charset="0"/>
              </a:rPr>
              <a:t>trois adolescents vont-ils être jugés devant le même tribunal ?  Pourquoi ?</a:t>
            </a:r>
          </a:p>
          <a:p>
            <a:pPr>
              <a:spcBef>
                <a:spcPct val="50000"/>
              </a:spcBef>
            </a:pPr>
            <a:r>
              <a:rPr lang="fr-FR" sz="1100" u="sng" dirty="0">
                <a:latin typeface="Candara" pitchFamily="34" charset="0"/>
                <a:cs typeface="Tahoma" pitchFamily="34" charset="0"/>
              </a:rPr>
              <a:t>Doc. 2A</a:t>
            </a:r>
            <a:r>
              <a:rPr lang="fr-FR" sz="1100" dirty="0">
                <a:latin typeface="Candara" pitchFamily="34" charset="0"/>
                <a:cs typeface="Tahoma" pitchFamily="34" charset="0"/>
              </a:rPr>
              <a:t> : Quel type d’infraction a commis le mineur </a:t>
            </a:r>
            <a:r>
              <a:rPr lang="fr-FR" sz="1100" dirty="0" smtClean="0">
                <a:latin typeface="Candara" pitchFamily="34" charset="0"/>
                <a:cs typeface="Tahoma" pitchFamily="34" charset="0"/>
              </a:rPr>
              <a:t>? A partir de quand un mineur est-il responsable pénalement ?</a:t>
            </a:r>
            <a:endParaRPr lang="fr-FR" sz="1100" dirty="0">
              <a:latin typeface="Candara" pitchFamily="34" charset="0"/>
              <a:cs typeface="Tahoma" pitchFamily="34" charset="0"/>
            </a:endParaRPr>
          </a:p>
          <a:p>
            <a:pPr>
              <a:spcBef>
                <a:spcPct val="50000"/>
              </a:spcBef>
            </a:pPr>
            <a:r>
              <a:rPr lang="fr-FR" sz="1100" dirty="0">
                <a:latin typeface="Candara" pitchFamily="34" charset="0"/>
                <a:cs typeface="Tahoma" pitchFamily="34" charset="0"/>
              </a:rPr>
              <a:t>D’après le Procureur de la République, le mineur est-il responsable ? Cite une phrase du texte qui prouve ta réponse.</a:t>
            </a:r>
          </a:p>
          <a:p>
            <a:pPr>
              <a:spcBef>
                <a:spcPct val="50000"/>
              </a:spcBef>
            </a:pPr>
            <a:r>
              <a:rPr lang="fr-FR" sz="1100" u="sng" dirty="0">
                <a:latin typeface="Candara" pitchFamily="34" charset="0"/>
                <a:cs typeface="Tahoma" pitchFamily="34" charset="0"/>
              </a:rPr>
              <a:t>Doc. 2B</a:t>
            </a:r>
            <a:r>
              <a:rPr lang="fr-FR" sz="1100" dirty="0">
                <a:latin typeface="Candara" pitchFamily="34" charset="0"/>
                <a:cs typeface="Tahoma" pitchFamily="34" charset="0"/>
              </a:rPr>
              <a:t> : D’après l’avocat le mineur est-il responsable ? </a:t>
            </a:r>
            <a:r>
              <a:rPr lang="fr-FR" sz="1100" dirty="0" smtClean="0">
                <a:latin typeface="Candara" pitchFamily="34" charset="0"/>
                <a:cs typeface="Tahoma" pitchFamily="34" charset="0"/>
              </a:rPr>
              <a:t>Cite une phrase du texte qui prouve ta réponse.</a:t>
            </a:r>
            <a:endParaRPr lang="fr-FR" sz="1100" dirty="0">
              <a:latin typeface="Candara" pitchFamily="34" charset="0"/>
              <a:cs typeface="Tahoma" pitchFamily="34" charset="0"/>
            </a:endParaRPr>
          </a:p>
          <a:p>
            <a:pPr>
              <a:spcBef>
                <a:spcPct val="50000"/>
              </a:spcBef>
            </a:pPr>
            <a:r>
              <a:rPr lang="fr-FR" sz="1100" u="sng" dirty="0">
                <a:latin typeface="Candara" pitchFamily="34" charset="0"/>
                <a:cs typeface="Tahoma" pitchFamily="34" charset="0"/>
              </a:rPr>
              <a:t>Doc. 3</a:t>
            </a:r>
            <a:r>
              <a:rPr lang="fr-FR" sz="1100" dirty="0">
                <a:latin typeface="Candara" pitchFamily="34" charset="0"/>
                <a:cs typeface="Tahoma" pitchFamily="34" charset="0"/>
              </a:rPr>
              <a:t> : </a:t>
            </a:r>
            <a:r>
              <a:rPr lang="fr-FR" sz="1100" dirty="0" smtClean="0">
                <a:latin typeface="Candara" pitchFamily="34" charset="0"/>
                <a:cs typeface="Tahoma" pitchFamily="34" charset="0"/>
              </a:rPr>
              <a:t>Quelle est la décision du juge ? </a:t>
            </a:r>
            <a:r>
              <a:rPr lang="fr-FR" sz="1100" dirty="0">
                <a:latin typeface="Candara" pitchFamily="34" charset="0"/>
                <a:cs typeface="Tahoma" pitchFamily="34" charset="0"/>
              </a:rPr>
              <a:t>Pourquoi peut-on dire que </a:t>
            </a:r>
            <a:r>
              <a:rPr lang="fr-FR" sz="1100" dirty="0" smtClean="0">
                <a:latin typeface="Candara" pitchFamily="34" charset="0"/>
                <a:cs typeface="Tahoma" pitchFamily="34" charset="0"/>
              </a:rPr>
              <a:t>c’est une mesure éducative </a:t>
            </a:r>
            <a:r>
              <a:rPr lang="fr-FR" sz="1100" dirty="0">
                <a:latin typeface="Candara" pitchFamily="34" charset="0"/>
                <a:cs typeface="Tahoma" pitchFamily="34" charset="0"/>
              </a:rPr>
              <a:t>?</a:t>
            </a:r>
          </a:p>
          <a:p>
            <a:pPr>
              <a:spcBef>
                <a:spcPct val="50000"/>
              </a:spcBef>
            </a:pPr>
            <a:r>
              <a:rPr lang="fr-FR" sz="1100" u="sng" dirty="0">
                <a:latin typeface="Candara" pitchFamily="34" charset="0"/>
                <a:cs typeface="Tahoma" pitchFamily="34" charset="0"/>
              </a:rPr>
              <a:t>Doc.2A et 3</a:t>
            </a:r>
            <a:r>
              <a:rPr lang="fr-FR" sz="1100" dirty="0">
                <a:latin typeface="Candara" pitchFamily="34" charset="0"/>
                <a:cs typeface="Tahoma" pitchFamily="34" charset="0"/>
              </a:rPr>
              <a:t> : Quels éléments atténuant la responsabilité du mineur le Procureur et le Juge prennent-ils en compte ?</a:t>
            </a:r>
          </a:p>
          <a:p>
            <a:pPr>
              <a:spcBef>
                <a:spcPct val="50000"/>
              </a:spcBef>
            </a:pPr>
            <a:r>
              <a:rPr lang="fr-FR" sz="1400" b="1" u="sng" dirty="0">
                <a:latin typeface="Candara" pitchFamily="34" charset="0"/>
                <a:cs typeface="Tahoma" pitchFamily="34" charset="0"/>
              </a:rPr>
              <a:t>Rédiger un paragraphe </a:t>
            </a:r>
            <a:r>
              <a:rPr lang="fr-FR" sz="1100" dirty="0">
                <a:latin typeface="Candara" pitchFamily="34" charset="0"/>
                <a:cs typeface="Tahoma" pitchFamily="34" charset="0"/>
              </a:rPr>
              <a:t>: en une dizaine de lignes,  présente la défense du mineur comme si tu étais son avocat. Utilise les documents et tes connaissances juridiques.</a:t>
            </a:r>
          </a:p>
          <a:p>
            <a:pPr>
              <a:spcBef>
                <a:spcPct val="50000"/>
              </a:spcBef>
            </a:pPr>
            <a:endParaRPr lang="fr-FR" sz="1800" dirty="0"/>
          </a:p>
        </p:txBody>
      </p:sp>
      <p:sp>
        <p:nvSpPr>
          <p:cNvPr id="11" name="Text Box 12"/>
          <p:cNvSpPr txBox="1">
            <a:spLocks noChangeArrowheads="1"/>
          </p:cNvSpPr>
          <p:nvPr/>
        </p:nvSpPr>
        <p:spPr bwMode="auto">
          <a:xfrm>
            <a:off x="381000" y="609600"/>
            <a:ext cx="1905000" cy="307777"/>
          </a:xfrm>
          <a:prstGeom prst="rect">
            <a:avLst/>
          </a:prstGeom>
          <a:noFill/>
          <a:ln w="9525">
            <a:noFill/>
            <a:miter lim="800000"/>
            <a:headEnd/>
            <a:tailEnd/>
          </a:ln>
        </p:spPr>
        <p:txBody>
          <a:bodyPr>
            <a:spAutoFit/>
          </a:bodyPr>
          <a:lstStyle/>
          <a:p>
            <a:pPr>
              <a:spcBef>
                <a:spcPct val="50000"/>
              </a:spcBef>
            </a:pPr>
            <a:r>
              <a:rPr lang="fr-FR" sz="1400" b="1" u="sng" dirty="0">
                <a:latin typeface="Candara" pitchFamily="34" charset="0"/>
                <a:cs typeface="Tahoma" pitchFamily="34" charset="0"/>
              </a:rPr>
              <a:t>Document 1 </a:t>
            </a:r>
            <a:r>
              <a:rPr lang="fr-FR" sz="1400" b="1" dirty="0">
                <a:latin typeface="Candara" pitchFamily="34" charset="0"/>
                <a:cs typeface="Tahoma" pitchFamily="34" charset="0"/>
              </a:rPr>
              <a:t>: Les faits</a:t>
            </a:r>
          </a:p>
        </p:txBody>
      </p:sp>
      <p:sp>
        <p:nvSpPr>
          <p:cNvPr id="12" name="Text Box 14"/>
          <p:cNvSpPr txBox="1">
            <a:spLocks noChangeArrowheads="1"/>
          </p:cNvSpPr>
          <p:nvPr/>
        </p:nvSpPr>
        <p:spPr bwMode="auto">
          <a:xfrm>
            <a:off x="3140968" y="539552"/>
            <a:ext cx="3600400" cy="307777"/>
          </a:xfrm>
          <a:prstGeom prst="rect">
            <a:avLst/>
          </a:prstGeom>
          <a:noFill/>
          <a:ln w="9525">
            <a:noFill/>
            <a:miter lim="800000"/>
            <a:headEnd/>
            <a:tailEnd/>
          </a:ln>
        </p:spPr>
        <p:txBody>
          <a:bodyPr wrap="square">
            <a:spAutoFit/>
          </a:bodyPr>
          <a:lstStyle/>
          <a:p>
            <a:pPr>
              <a:spcBef>
                <a:spcPct val="50000"/>
              </a:spcBef>
            </a:pPr>
            <a:r>
              <a:rPr lang="fr-FR" sz="1400" b="1" u="sng" dirty="0">
                <a:latin typeface="Candara" pitchFamily="34" charset="0"/>
                <a:cs typeface="Tahoma" pitchFamily="34" charset="0"/>
              </a:rPr>
              <a:t>Document 2 </a:t>
            </a:r>
            <a:r>
              <a:rPr lang="fr-FR" sz="1400" b="1" dirty="0">
                <a:latin typeface="Candara" pitchFamily="34" charset="0"/>
                <a:cs typeface="Tahoma" pitchFamily="34" charset="0"/>
              </a:rPr>
              <a:t>: Les interventions au tribunal</a:t>
            </a:r>
          </a:p>
        </p:txBody>
      </p:sp>
      <p:sp>
        <p:nvSpPr>
          <p:cNvPr id="13" name="Text Box 15"/>
          <p:cNvSpPr txBox="1">
            <a:spLocks noChangeArrowheads="1"/>
          </p:cNvSpPr>
          <p:nvPr/>
        </p:nvSpPr>
        <p:spPr bwMode="auto">
          <a:xfrm>
            <a:off x="620688" y="4067944"/>
            <a:ext cx="3505200" cy="307777"/>
          </a:xfrm>
          <a:prstGeom prst="rect">
            <a:avLst/>
          </a:prstGeom>
          <a:noFill/>
          <a:ln w="9525">
            <a:noFill/>
            <a:miter lim="800000"/>
            <a:headEnd/>
            <a:tailEnd/>
          </a:ln>
        </p:spPr>
        <p:txBody>
          <a:bodyPr>
            <a:spAutoFit/>
          </a:bodyPr>
          <a:lstStyle/>
          <a:p>
            <a:pPr>
              <a:spcBef>
                <a:spcPct val="50000"/>
              </a:spcBef>
            </a:pPr>
            <a:r>
              <a:rPr lang="fr-FR" sz="1400" b="1" u="sng" dirty="0">
                <a:latin typeface="Candara" pitchFamily="34" charset="0"/>
                <a:cs typeface="Tahoma" pitchFamily="34" charset="0"/>
              </a:rPr>
              <a:t>Document 3</a:t>
            </a:r>
            <a:r>
              <a:rPr lang="fr-FR" sz="1400" b="1" dirty="0">
                <a:latin typeface="Candara" pitchFamily="34" charset="0"/>
                <a:cs typeface="Tahoma" pitchFamily="34" charset="0"/>
              </a:rPr>
              <a:t>  : La peine prononcée</a:t>
            </a:r>
          </a:p>
        </p:txBody>
      </p:sp>
      <p:sp>
        <p:nvSpPr>
          <p:cNvPr id="14" name="ZoneTexte 13"/>
          <p:cNvSpPr txBox="1"/>
          <p:nvPr/>
        </p:nvSpPr>
        <p:spPr>
          <a:xfrm>
            <a:off x="332656" y="179512"/>
            <a:ext cx="2448272" cy="400110"/>
          </a:xfrm>
          <a:prstGeom prst="rect">
            <a:avLst/>
          </a:prstGeom>
          <a:noFill/>
        </p:spPr>
        <p:txBody>
          <a:bodyPr wrap="square" rtlCol="0">
            <a:spAutoFit/>
          </a:bodyPr>
          <a:lstStyle/>
          <a:p>
            <a:r>
              <a:rPr lang="fr-FR" sz="2000" b="1" u="sng" dirty="0" smtClean="0"/>
              <a:t>Evaluation n°2</a:t>
            </a:r>
            <a:endParaRPr lang="fr-FR" sz="20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6"/>
          <p:cNvSpPr txBox="1">
            <a:spLocks noChangeArrowheads="1"/>
          </p:cNvSpPr>
          <p:nvPr/>
        </p:nvSpPr>
        <p:spPr bwMode="auto">
          <a:xfrm>
            <a:off x="357166" y="642910"/>
            <a:ext cx="6096000" cy="6771084"/>
          </a:xfrm>
          <a:prstGeom prst="rect">
            <a:avLst/>
          </a:prstGeom>
          <a:noFill/>
          <a:ln w="9525">
            <a:noFill/>
            <a:miter lim="800000"/>
            <a:headEnd/>
            <a:tailEnd/>
          </a:ln>
        </p:spPr>
        <p:txBody>
          <a:bodyPr>
            <a:spAutoFit/>
          </a:bodyPr>
          <a:lstStyle/>
          <a:p>
            <a:pPr>
              <a:spcBef>
                <a:spcPct val="50000"/>
              </a:spcBef>
            </a:pPr>
            <a:r>
              <a:rPr lang="fr-FR" sz="1100" u="sng" dirty="0" smtClean="0">
                <a:latin typeface="Candara" pitchFamily="34" charset="0"/>
                <a:cs typeface="Tahoma" pitchFamily="34" charset="0"/>
              </a:rPr>
              <a:t>Doc</a:t>
            </a:r>
            <a:r>
              <a:rPr lang="fr-FR" sz="1100" u="sng" dirty="0">
                <a:latin typeface="Candara" pitchFamily="34" charset="0"/>
                <a:cs typeface="Tahoma" pitchFamily="34" charset="0"/>
              </a:rPr>
              <a:t>. 1</a:t>
            </a:r>
            <a:r>
              <a:rPr lang="fr-FR" sz="1100" dirty="0">
                <a:latin typeface="Candara" pitchFamily="34" charset="0"/>
                <a:cs typeface="Tahoma" pitchFamily="34" charset="0"/>
              </a:rPr>
              <a:t> : Que s’est-il passé?  Les trois adolescents vont-ils être jugés devant le même tribunal ?  Pourquoi </a:t>
            </a:r>
            <a:r>
              <a:rPr lang="fr-FR" sz="1100" dirty="0" smtClean="0">
                <a:latin typeface="Candara" pitchFamily="34" charset="0"/>
                <a:cs typeface="Tahoma" pitchFamily="34" charset="0"/>
              </a:rPr>
              <a:t>?</a:t>
            </a:r>
          </a:p>
          <a:p>
            <a:pPr>
              <a:spcBef>
                <a:spcPct val="50000"/>
              </a:spcBef>
            </a:pPr>
            <a:r>
              <a:rPr lang="fr-FR" sz="1100" b="1" dirty="0" smtClean="0">
                <a:latin typeface="Candara" pitchFamily="34" charset="0"/>
                <a:cs typeface="Tahoma" pitchFamily="34" charset="0"/>
              </a:rPr>
              <a:t>Trois jeunes garçons dont un mineur ont saccagé volontairement le hall et les vitrines d’un cinéma.  </a:t>
            </a:r>
            <a:endParaRPr lang="fr-FR" sz="1100" b="1" dirty="0">
              <a:latin typeface="Candara" pitchFamily="34" charset="0"/>
              <a:cs typeface="Tahoma" pitchFamily="34" charset="0"/>
            </a:endParaRPr>
          </a:p>
          <a:p>
            <a:pPr>
              <a:spcBef>
                <a:spcPct val="50000"/>
              </a:spcBef>
            </a:pPr>
            <a:r>
              <a:rPr lang="fr-FR" sz="1100" b="1" dirty="0" smtClean="0">
                <a:latin typeface="Candara" pitchFamily="34" charset="0"/>
                <a:cs typeface="Tahoma" pitchFamily="34" charset="0"/>
              </a:rPr>
              <a:t>Non, ils ne seront pas jugés devant le même tribunal car celui qui est  mineur sera jugé par un juge pour enfant.</a:t>
            </a:r>
          </a:p>
          <a:p>
            <a:pPr>
              <a:spcBef>
                <a:spcPct val="50000"/>
              </a:spcBef>
            </a:pPr>
            <a:endParaRPr lang="fr-FR" sz="1100" dirty="0">
              <a:latin typeface="Candara" pitchFamily="34" charset="0"/>
              <a:cs typeface="Tahoma" pitchFamily="34" charset="0"/>
            </a:endParaRPr>
          </a:p>
          <a:p>
            <a:pPr>
              <a:spcBef>
                <a:spcPct val="50000"/>
              </a:spcBef>
            </a:pPr>
            <a:r>
              <a:rPr lang="fr-FR" sz="1100" u="sng" dirty="0" smtClean="0">
                <a:latin typeface="Candara" pitchFamily="34" charset="0"/>
                <a:cs typeface="Tahoma" pitchFamily="34" charset="0"/>
              </a:rPr>
              <a:t>Doc</a:t>
            </a:r>
            <a:r>
              <a:rPr lang="fr-FR" sz="1100" u="sng" dirty="0">
                <a:latin typeface="Candara" pitchFamily="34" charset="0"/>
                <a:cs typeface="Tahoma" pitchFamily="34" charset="0"/>
              </a:rPr>
              <a:t>. 2A</a:t>
            </a:r>
            <a:r>
              <a:rPr lang="fr-FR" sz="1100" dirty="0">
                <a:latin typeface="Candara" pitchFamily="34" charset="0"/>
                <a:cs typeface="Tahoma" pitchFamily="34" charset="0"/>
              </a:rPr>
              <a:t> : Quel </a:t>
            </a:r>
            <a:r>
              <a:rPr lang="fr-FR" sz="1100" dirty="0" smtClean="0">
                <a:latin typeface="Candara" pitchFamily="34" charset="0"/>
                <a:cs typeface="Tahoma" pitchFamily="34" charset="0"/>
              </a:rPr>
              <a:t>type </a:t>
            </a:r>
            <a:r>
              <a:rPr lang="fr-FR" sz="1100" dirty="0">
                <a:latin typeface="Candara" pitchFamily="34" charset="0"/>
                <a:cs typeface="Tahoma" pitchFamily="34" charset="0"/>
              </a:rPr>
              <a:t>d’infraction a commis le mineur </a:t>
            </a:r>
            <a:r>
              <a:rPr lang="fr-FR" sz="1100" dirty="0" smtClean="0">
                <a:latin typeface="Candara" pitchFamily="34" charset="0"/>
                <a:cs typeface="Tahoma" pitchFamily="34" charset="0"/>
              </a:rPr>
              <a:t>? A partir de quand un mineur est-il responsable pénalement ?</a:t>
            </a:r>
          </a:p>
          <a:p>
            <a:pPr>
              <a:spcBef>
                <a:spcPct val="50000"/>
              </a:spcBef>
            </a:pPr>
            <a:r>
              <a:rPr lang="fr-FR" sz="1100" b="1" dirty="0" smtClean="0">
                <a:latin typeface="Candara" pitchFamily="34" charset="0"/>
                <a:cs typeface="Tahoma" pitchFamily="34" charset="0"/>
              </a:rPr>
              <a:t>Il s’agit </a:t>
            </a:r>
            <a:r>
              <a:rPr lang="fr-FR" sz="1100" b="1" u="sng" dirty="0" smtClean="0">
                <a:latin typeface="Candara" pitchFamily="34" charset="0"/>
                <a:cs typeface="Tahoma" pitchFamily="34" charset="0"/>
              </a:rPr>
              <a:t>d’un délit </a:t>
            </a:r>
            <a:r>
              <a:rPr lang="fr-FR" sz="1100" b="1" dirty="0" smtClean="0">
                <a:latin typeface="Candara" pitchFamily="34" charset="0"/>
                <a:cs typeface="Tahoma" pitchFamily="34" charset="0"/>
              </a:rPr>
              <a:t>(et d’une dégradation de bien public ou privé). Le mineur est responsable pénalement et peut être jugé s’il a le discernement </a:t>
            </a:r>
            <a:r>
              <a:rPr lang="fr-FR" sz="1100" b="1" dirty="0">
                <a:latin typeface="Candara" pitchFamily="34" charset="0"/>
                <a:cs typeface="Tahoma" pitchFamily="34" charset="0"/>
              </a:rPr>
              <a:t> </a:t>
            </a:r>
            <a:r>
              <a:rPr lang="fr-FR" sz="1100" b="1" dirty="0" smtClean="0">
                <a:latin typeface="Candara" pitchFamily="34" charset="0"/>
                <a:cs typeface="Tahoma" pitchFamily="34" charset="0"/>
              </a:rPr>
              <a:t>c’est-à-dire s’il a voulu et compris ses actes.</a:t>
            </a:r>
          </a:p>
          <a:p>
            <a:pPr>
              <a:spcBef>
                <a:spcPct val="50000"/>
              </a:spcBef>
            </a:pPr>
            <a:r>
              <a:rPr lang="fr-FR" sz="1100" dirty="0" smtClean="0">
                <a:latin typeface="Candara" pitchFamily="34" charset="0"/>
                <a:cs typeface="Tahoma" pitchFamily="34" charset="0"/>
              </a:rPr>
              <a:t>D’après </a:t>
            </a:r>
            <a:r>
              <a:rPr lang="fr-FR" sz="1100" dirty="0">
                <a:latin typeface="Candara" pitchFamily="34" charset="0"/>
                <a:cs typeface="Tahoma" pitchFamily="34" charset="0"/>
              </a:rPr>
              <a:t>le Procureur de la République, le mineur est-il responsable ? Cite une phrase du texte qui prouve ta réponse</a:t>
            </a:r>
            <a:r>
              <a:rPr lang="fr-FR" sz="1100" dirty="0" smtClean="0">
                <a:latin typeface="Candara" pitchFamily="34" charset="0"/>
                <a:cs typeface="Tahoma" pitchFamily="34" charset="0"/>
              </a:rPr>
              <a:t>.</a:t>
            </a:r>
          </a:p>
          <a:p>
            <a:pPr>
              <a:spcBef>
                <a:spcPct val="50000"/>
              </a:spcBef>
            </a:pPr>
            <a:r>
              <a:rPr lang="fr-FR" sz="1100" b="1" dirty="0">
                <a:latin typeface="Candara" pitchFamily="34" charset="0"/>
                <a:cs typeface="Tahoma" pitchFamily="34" charset="0"/>
              </a:rPr>
              <a:t>Il est responsable car il dit : « Il a pris ses responsabilités </a:t>
            </a:r>
            <a:r>
              <a:rPr lang="fr-FR" sz="1100" b="1" dirty="0" smtClean="0">
                <a:latin typeface="Candara" pitchFamily="34" charset="0"/>
                <a:cs typeface="Tahoma" pitchFamily="34" charset="0"/>
              </a:rPr>
              <a:t>». </a:t>
            </a:r>
            <a:endParaRPr lang="fr-FR" sz="1100" b="1" dirty="0">
              <a:latin typeface="Candara" pitchFamily="34" charset="0"/>
              <a:cs typeface="Tahoma" pitchFamily="34" charset="0"/>
            </a:endParaRPr>
          </a:p>
          <a:p>
            <a:pPr>
              <a:spcBef>
                <a:spcPct val="50000"/>
              </a:spcBef>
            </a:pPr>
            <a:r>
              <a:rPr lang="fr-FR" sz="1100" u="sng" dirty="0">
                <a:latin typeface="Candara" pitchFamily="34" charset="0"/>
                <a:cs typeface="Tahoma" pitchFamily="34" charset="0"/>
              </a:rPr>
              <a:t>Doc. 2B</a:t>
            </a:r>
            <a:r>
              <a:rPr lang="fr-FR" sz="1100" dirty="0">
                <a:latin typeface="Candara" pitchFamily="34" charset="0"/>
                <a:cs typeface="Tahoma" pitchFamily="34" charset="0"/>
              </a:rPr>
              <a:t> : D’après l’avocat le mineur est-il responsable ? </a:t>
            </a:r>
            <a:r>
              <a:rPr lang="fr-FR" sz="1100" dirty="0" smtClean="0">
                <a:latin typeface="Candara" pitchFamily="34" charset="0"/>
                <a:cs typeface="Tahoma" pitchFamily="34" charset="0"/>
              </a:rPr>
              <a:t>Cite une phrase du texte qui prouve ta réponse.</a:t>
            </a:r>
          </a:p>
          <a:p>
            <a:pPr>
              <a:spcBef>
                <a:spcPct val="50000"/>
              </a:spcBef>
            </a:pPr>
            <a:r>
              <a:rPr lang="fr-FR" sz="1100" b="1" dirty="0">
                <a:latin typeface="Candara" pitchFamily="34" charset="0"/>
                <a:cs typeface="Tahoma" pitchFamily="34" charset="0"/>
              </a:rPr>
              <a:t>Il n’est pas responsable car il dit : « Mon client est tout jeune et n’est pas responsable de ses  actes </a:t>
            </a:r>
            <a:r>
              <a:rPr lang="fr-FR" sz="1100" b="1" dirty="0" smtClean="0">
                <a:latin typeface="Candara" pitchFamily="34" charset="0"/>
                <a:cs typeface="Tahoma" pitchFamily="34" charset="0"/>
              </a:rPr>
              <a:t>» </a:t>
            </a:r>
            <a:endParaRPr lang="fr-FR" sz="1100" b="1" dirty="0">
              <a:latin typeface="Candara" pitchFamily="34" charset="0"/>
              <a:cs typeface="Tahoma" pitchFamily="34" charset="0"/>
            </a:endParaRPr>
          </a:p>
          <a:p>
            <a:pPr>
              <a:spcBef>
                <a:spcPct val="50000"/>
              </a:spcBef>
            </a:pPr>
            <a:r>
              <a:rPr lang="fr-FR" sz="1100" u="sng" dirty="0">
                <a:latin typeface="Candara" pitchFamily="34" charset="0"/>
                <a:cs typeface="Tahoma" pitchFamily="34" charset="0"/>
              </a:rPr>
              <a:t>Doc. 3</a:t>
            </a:r>
            <a:r>
              <a:rPr lang="fr-FR" sz="1100" dirty="0">
                <a:latin typeface="Candara" pitchFamily="34" charset="0"/>
                <a:cs typeface="Tahoma" pitchFamily="34" charset="0"/>
              </a:rPr>
              <a:t> : Quelle </a:t>
            </a:r>
            <a:r>
              <a:rPr lang="fr-FR" sz="1100" dirty="0" smtClean="0">
                <a:latin typeface="Candara" pitchFamily="34" charset="0"/>
                <a:cs typeface="Tahoma" pitchFamily="34" charset="0"/>
              </a:rPr>
              <a:t>est la décision du juge  </a:t>
            </a:r>
            <a:r>
              <a:rPr lang="fr-FR" sz="1100" dirty="0">
                <a:latin typeface="Candara" pitchFamily="34" charset="0"/>
                <a:cs typeface="Tahoma" pitchFamily="34" charset="0"/>
              </a:rPr>
              <a:t>? Pourquoi peut-on dire que cette peine est éducative </a:t>
            </a:r>
            <a:r>
              <a:rPr lang="fr-FR" sz="1100" dirty="0" smtClean="0">
                <a:latin typeface="Candara" pitchFamily="34" charset="0"/>
                <a:cs typeface="Tahoma" pitchFamily="34" charset="0"/>
              </a:rPr>
              <a:t>?</a:t>
            </a:r>
          </a:p>
          <a:p>
            <a:pPr>
              <a:spcBef>
                <a:spcPct val="50000"/>
              </a:spcBef>
            </a:pPr>
            <a:r>
              <a:rPr lang="fr-FR" sz="1100" b="1" dirty="0">
                <a:latin typeface="Candara" pitchFamily="34" charset="0"/>
                <a:cs typeface="Tahoma" pitchFamily="34" charset="0"/>
              </a:rPr>
              <a:t>« Une mesure de réparation, à effectuer sous  le contrôle d’un éducateur est décidée ». </a:t>
            </a:r>
            <a:r>
              <a:rPr lang="fr-FR" sz="1100" b="1" dirty="0" smtClean="0">
                <a:latin typeface="Candara" pitchFamily="34" charset="0"/>
                <a:cs typeface="Tahoma" pitchFamily="34" charset="0"/>
              </a:rPr>
              <a:t>  Attention ce n’est pas une peine mais une mesure éducative</a:t>
            </a:r>
          </a:p>
          <a:p>
            <a:pPr>
              <a:spcBef>
                <a:spcPct val="50000"/>
              </a:spcBef>
            </a:pPr>
            <a:r>
              <a:rPr lang="fr-FR" sz="1100" b="1" dirty="0" smtClean="0">
                <a:latin typeface="Candara" pitchFamily="34" charset="0"/>
                <a:cs typeface="Tahoma" pitchFamily="34" charset="0"/>
              </a:rPr>
              <a:t>Il s’agit d’une mesure éducative car pour ce délit le mineur risquait la prison. On lui demande de remettre en état ce qu’il a dégradé . Le travail avec l’éducateur doit lui permettre de comprendre la gravité de son acte. </a:t>
            </a:r>
            <a:endParaRPr lang="fr-FR" sz="1100" dirty="0">
              <a:latin typeface="Candara" pitchFamily="34" charset="0"/>
              <a:cs typeface="Tahoma" pitchFamily="34" charset="0"/>
            </a:endParaRPr>
          </a:p>
          <a:p>
            <a:pPr>
              <a:spcBef>
                <a:spcPct val="50000"/>
              </a:spcBef>
            </a:pPr>
            <a:r>
              <a:rPr lang="fr-FR" sz="1100" u="sng" dirty="0" smtClean="0">
                <a:latin typeface="Candara" pitchFamily="34" charset="0"/>
                <a:cs typeface="Tahoma" pitchFamily="34" charset="0"/>
              </a:rPr>
              <a:t>Doc.2A </a:t>
            </a:r>
            <a:r>
              <a:rPr lang="fr-FR" sz="1100" u="sng" dirty="0">
                <a:latin typeface="Candara" pitchFamily="34" charset="0"/>
                <a:cs typeface="Tahoma" pitchFamily="34" charset="0"/>
              </a:rPr>
              <a:t>et 3</a:t>
            </a:r>
            <a:r>
              <a:rPr lang="fr-FR" sz="1100" dirty="0">
                <a:latin typeface="Candara" pitchFamily="34" charset="0"/>
                <a:cs typeface="Tahoma" pitchFamily="34" charset="0"/>
              </a:rPr>
              <a:t> : Quels éléments atténuant la responsabilité du mineur le Procureur et le Juge prennent-ils en compte </a:t>
            </a:r>
            <a:r>
              <a:rPr lang="fr-FR" sz="1100" dirty="0" smtClean="0">
                <a:latin typeface="Candara" pitchFamily="34" charset="0"/>
                <a:cs typeface="Tahoma" pitchFamily="34" charset="0"/>
              </a:rPr>
              <a:t>?</a:t>
            </a:r>
          </a:p>
          <a:p>
            <a:pPr>
              <a:spcBef>
                <a:spcPct val="50000"/>
              </a:spcBef>
            </a:pPr>
            <a:r>
              <a:rPr lang="fr-FR" sz="1100" dirty="0" smtClean="0">
                <a:latin typeface="Candara" pitchFamily="34" charset="0"/>
                <a:cs typeface="Tahoma" pitchFamily="34" charset="0"/>
              </a:rPr>
              <a:t>«</a:t>
            </a:r>
            <a:r>
              <a:rPr lang="fr-FR" sz="1100" b="1" dirty="0">
                <a:latin typeface="Candara" pitchFamily="34" charset="0"/>
                <a:cs typeface="Tahoma" pitchFamily="34" charset="0"/>
              </a:rPr>
              <a:t> N’a </a:t>
            </a:r>
            <a:r>
              <a:rPr lang="fr-FR" sz="1100" b="1" u="sng" dirty="0">
                <a:latin typeface="Candara" pitchFamily="34" charset="0"/>
                <a:cs typeface="Tahoma" pitchFamily="34" charset="0"/>
              </a:rPr>
              <a:t>jamais fait l’objet d’un signalement </a:t>
            </a:r>
            <a:r>
              <a:rPr lang="fr-FR" sz="1100" b="1" dirty="0">
                <a:latin typeface="Candara" pitchFamily="34" charset="0"/>
                <a:cs typeface="Tahoma" pitchFamily="34" charset="0"/>
              </a:rPr>
              <a:t>et qu’il a de </a:t>
            </a:r>
            <a:r>
              <a:rPr lang="fr-FR" sz="1100" b="1" u="sng" dirty="0">
                <a:latin typeface="Candara" pitchFamily="34" charset="0"/>
                <a:cs typeface="Tahoma" pitchFamily="34" charset="0"/>
              </a:rPr>
              <a:t>bons résultats scolaires</a:t>
            </a:r>
            <a:r>
              <a:rPr lang="fr-FR" sz="1100" b="1" dirty="0">
                <a:latin typeface="Candara" pitchFamily="34" charset="0"/>
                <a:cs typeface="Tahoma" pitchFamily="34" charset="0"/>
              </a:rPr>
              <a:t> » «  Mon client est </a:t>
            </a:r>
            <a:r>
              <a:rPr lang="fr-FR" sz="1100" b="1" u="sng" dirty="0">
                <a:latin typeface="Candara" pitchFamily="34" charset="0"/>
                <a:cs typeface="Tahoma" pitchFamily="34" charset="0"/>
              </a:rPr>
              <a:t>tout jeune</a:t>
            </a:r>
            <a:r>
              <a:rPr lang="fr-FR" sz="1100" b="1" dirty="0">
                <a:latin typeface="Candara" pitchFamily="34" charset="0"/>
                <a:cs typeface="Tahoma" pitchFamily="34" charset="0"/>
              </a:rPr>
              <a:t>, il s’est </a:t>
            </a:r>
            <a:r>
              <a:rPr lang="fr-FR" sz="1100" b="1" u="sng" dirty="0">
                <a:latin typeface="Candara" pitchFamily="34" charset="0"/>
                <a:cs typeface="Tahoma" pitchFamily="34" charset="0"/>
              </a:rPr>
              <a:t>laissé entraîné </a:t>
            </a:r>
            <a:r>
              <a:rPr lang="fr-FR" sz="1100" b="1" dirty="0">
                <a:latin typeface="Candara" pitchFamily="34" charset="0"/>
                <a:cs typeface="Tahoma" pitchFamily="34" charset="0"/>
              </a:rPr>
              <a:t>» </a:t>
            </a:r>
          </a:p>
          <a:p>
            <a:pPr>
              <a:spcBef>
                <a:spcPct val="50000"/>
              </a:spcBef>
            </a:pPr>
            <a:endParaRPr lang="fr-FR" sz="1100" b="1" dirty="0">
              <a:latin typeface="Candara" pitchFamily="34" charset="0"/>
              <a:cs typeface="Tahoma" pitchFamily="34" charset="0"/>
            </a:endParaRPr>
          </a:p>
          <a:p>
            <a:pPr>
              <a:spcBef>
                <a:spcPct val="50000"/>
              </a:spcBef>
            </a:pPr>
            <a:endParaRPr lang="fr-FR" sz="1100" b="1" dirty="0">
              <a:latin typeface="Tahoma" pitchFamily="34" charset="0"/>
              <a:cs typeface="Tahoma" pitchFamily="34" charset="0"/>
            </a:endParaRPr>
          </a:p>
          <a:p>
            <a:pPr>
              <a:spcBef>
                <a:spcPct val="50000"/>
              </a:spcBef>
            </a:pPr>
            <a:endParaRPr lang="fr-FR" sz="1800" dirty="0"/>
          </a:p>
        </p:txBody>
      </p:sp>
      <p:sp>
        <p:nvSpPr>
          <p:cNvPr id="6" name="ZoneTexte 5"/>
          <p:cNvSpPr txBox="1"/>
          <p:nvPr/>
        </p:nvSpPr>
        <p:spPr>
          <a:xfrm>
            <a:off x="332656" y="179512"/>
            <a:ext cx="3528392" cy="400110"/>
          </a:xfrm>
          <a:prstGeom prst="rect">
            <a:avLst/>
          </a:prstGeom>
          <a:noFill/>
        </p:spPr>
        <p:txBody>
          <a:bodyPr wrap="square" rtlCol="0">
            <a:spAutoFit/>
          </a:bodyPr>
          <a:lstStyle/>
          <a:p>
            <a:r>
              <a:rPr lang="fr-FR" sz="2000" b="1" u="sng" dirty="0" smtClean="0"/>
              <a:t>Evaluation n°2 - Correction</a:t>
            </a:r>
            <a:endParaRPr lang="fr-FR" sz="20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532</Words>
  <Application>Microsoft Office PowerPoint</Application>
  <PresentationFormat>Affichage à l'écran (4:3)</PresentationFormat>
  <Paragraphs>117</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Diapositive 1</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Dhers Family</dc:creator>
  <cp:lastModifiedBy>Dhers Family</cp:lastModifiedBy>
  <cp:revision>9</cp:revision>
  <dcterms:created xsi:type="dcterms:W3CDTF">2011-01-30T19:20:22Z</dcterms:created>
  <dcterms:modified xsi:type="dcterms:W3CDTF">2011-02-06T11:03:31Z</dcterms:modified>
</cp:coreProperties>
</file>