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BCB718-02B5-44D7-AD7B-64FD86073F73}" type="datetimeFigureOut">
              <a:rPr lang="fr-FR" smtClean="0"/>
              <a:pPr/>
              <a:t>06/02/2011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241BF-3463-4698-9AE6-E9151F002AB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B718-02B5-44D7-AD7B-64FD86073F73}" type="datetimeFigureOut">
              <a:rPr lang="fr-FR" smtClean="0"/>
              <a:pPr/>
              <a:t>06/02/2011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241BF-3463-4698-9AE6-E9151F002A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legifrance.gouv.fr/affichTexteArticle.do;jsessionid=9A5D94F97317F2A15E532DF2FE65C83E.tpdjo02v_2?cidTexte=JORFTEXT000021954436&amp;idArticle=LEGIARTI000021955465&amp;dateTexte=20100311&amp;categorieLien=id#LEGIARTI000021955465" TargetMode="External"/><Relationship Id="rId2" Type="http://schemas.openxmlformats.org/officeDocument/2006/relationships/hyperlink" Target="http://www.legifrance.gouv.fr/affichTexte.do;jsessionid=9A5D94F97317F2A15E532DF2FE65C83E.tpdjo02v_2?cidTexte=JORFTEXT000000705210&amp;dateTexte=19581224&amp;categorieLien=id#JORFTEXT00000070521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3528" y="1052736"/>
            <a:ext cx="8352928" cy="421653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2000" b="1" u="sng" dirty="0"/>
              <a:t>Document 1</a:t>
            </a:r>
            <a:r>
              <a:rPr lang="fr-FR" sz="2000" b="1" dirty="0"/>
              <a:t> : Deux mineurs écroués après avoir provoqué un grave accident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FFFFFF"/>
                </a:solidFill>
                <a:effectLst/>
                <a:latin typeface="Trebuchet MS" pitchFamily="34" charset="0"/>
                <a:cs typeface="Arial" pitchFamily="34" charset="0"/>
              </a:rPr>
              <a:t>percuté de plein fouet une voiture avec un 4x4 qu'ils venaient de voler.</a:t>
            </a:r>
            <a:endParaRPr kumimoji="0" lang="fr-FR" sz="3600" b="1" i="0" u="none" strike="noStrike" cap="none" normalizeH="0" baseline="0" dirty="0" smtClean="0">
              <a:ln>
                <a:noFill/>
              </a:ln>
              <a:solidFill>
                <a:srgbClr val="FFFFFF"/>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Deux mineurs de 15 ans qui ont blessé grièvement une mère et ses deux enfants, vendredi dans le Vaucluse, lors d'un accident de voiture provoqué avec un véhicule volé, ont été mis en examen et écroués, a-t-on appris dimanche de source judiciaire.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Les deux mineurs qui s'accusent mutuellement d'avoir été au volant du véhicule volé lors de l'accident, ont été écroués séparément au centre pénitentiaire du Pontet près d'Avignon et au centre de détention pour mineurs situé dans le quartier de la Valentine à Marseille.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Ils ont été mis en examen pour vol avec arme, vol en réunion, blessures involontaires et délit de fuite. Ils seront jugés devant un tribunal pour enfants et encourent jusqu'à 20 ans de prison, a-t-on précisé de même source. Les deux mineurs étaient en liberté surveillée depuis leur condamnation en novembre 2008 pour des vols d'autoradios avec dégradation.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Vendredi soir à </a:t>
            </a:r>
            <a:r>
              <a:rPr kumimoji="0" lang="fr-FR" sz="1200" b="1" i="0" u="none" strike="noStrike" cap="none" normalizeH="0" baseline="0" dirty="0" err="1" smtClean="0">
                <a:ln>
                  <a:noFill/>
                </a:ln>
                <a:effectLst/>
                <a:latin typeface="Trebuchet MS" pitchFamily="34" charset="0"/>
                <a:cs typeface="Arial" pitchFamily="34" charset="0"/>
              </a:rPr>
              <a:t>Velleron</a:t>
            </a:r>
            <a:r>
              <a:rPr kumimoji="0" lang="fr-FR" sz="1200" b="1" i="0" u="none" strike="noStrike" cap="none" normalizeH="0" baseline="0" dirty="0" smtClean="0">
                <a:ln>
                  <a:noFill/>
                </a:ln>
                <a:effectLst/>
                <a:latin typeface="Trebuchet MS" pitchFamily="34" charset="0"/>
                <a:cs typeface="Arial" pitchFamily="34" charset="0"/>
              </a:rPr>
              <a:t> (Vaucluse), ils ont percuté de plein fouet une voiture avec un 4x4 qu'ils venaient de voler, blessant grièvement ses trois occupants, une femme et ses deux enfants de 8 et 12 ans. Les victimes étaient hors de danger dimanche. La mère souffre de multiples fractures qui ont requis 90 jours d'ITT.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Ils avaient pris la fuite après l'accident avant d'être interpellés par les gendarmes et déférés au parquet d'Avignon samedi soir.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Originaires de Cavaillon (Vaucluse), ils avaient dans un premier temps volé un scooter, vendredi soir à L'Isle-sur-la-Sorgue (Vaucluse), avant que le deux-roues ne tombe en panne, selon une source proche de l'enquête.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Armés d'un couteau, ils avaient ensuite attaqué le conducteur d'un 4x4 à l'arrêt, et pris la fuite à bord du véhicule. Ne maîtrisant pas le 4x4, ils ont percuté de face la voiture des victimes.</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rebuchet MS" pitchFamily="34" charset="0"/>
                <a:cs typeface="Arial" pitchFamily="34" charset="0"/>
              </a:rPr>
              <a:t>(Source AFP) Libération.fr 14/06/2009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400110"/>
          </a:xfrm>
          <a:prstGeom prst="rect">
            <a:avLst/>
          </a:prstGeom>
          <a:solidFill>
            <a:schemeClr val="bg1"/>
          </a:solidFill>
        </p:spPr>
        <p:txBody>
          <a:bodyPr wrap="square" rtlCol="0">
            <a:spAutoFit/>
          </a:bodyPr>
          <a:lstStyle/>
          <a:p>
            <a:r>
              <a:rPr lang="fr-FR" sz="2000" b="1" u="sng" dirty="0" smtClean="0"/>
              <a:t>Document 6:</a:t>
            </a:r>
            <a:r>
              <a:rPr lang="fr-FR" sz="2000" b="1" dirty="0" smtClean="0"/>
              <a:t>    </a:t>
            </a:r>
            <a:r>
              <a:rPr lang="fr-FR" b="1" dirty="0" smtClean="0"/>
              <a:t>La « correction paternelle » dans le Code Civil de 1804 (article 375 et suivant)</a:t>
            </a:r>
          </a:p>
        </p:txBody>
      </p:sp>
      <p:pic>
        <p:nvPicPr>
          <p:cNvPr id="3" name="Picture 2"/>
          <p:cNvPicPr>
            <a:picLocks noChangeAspect="1" noChangeArrowheads="1"/>
          </p:cNvPicPr>
          <p:nvPr/>
        </p:nvPicPr>
        <p:blipFill>
          <a:blip r:embed="rId2" cstate="screen"/>
          <a:srcRect/>
          <a:stretch>
            <a:fillRect/>
          </a:stretch>
        </p:blipFill>
        <p:spPr bwMode="auto">
          <a:xfrm>
            <a:off x="1115616" y="404665"/>
            <a:ext cx="6264696" cy="1466570"/>
          </a:xfrm>
          <a:prstGeom prst="rect">
            <a:avLst/>
          </a:prstGeom>
          <a:noFill/>
          <a:ln w="9525">
            <a:noFill/>
            <a:miter lim="800000"/>
            <a:headEnd/>
            <a:tailEnd/>
          </a:ln>
        </p:spPr>
      </p:pic>
      <p:pic>
        <p:nvPicPr>
          <p:cNvPr id="4" name="Picture 3"/>
          <p:cNvPicPr>
            <a:picLocks noChangeAspect="1" noChangeArrowheads="1"/>
          </p:cNvPicPr>
          <p:nvPr/>
        </p:nvPicPr>
        <p:blipFill>
          <a:blip r:embed="rId3" cstate="screen"/>
          <a:srcRect/>
          <a:stretch>
            <a:fillRect/>
          </a:stretch>
        </p:blipFill>
        <p:spPr bwMode="auto">
          <a:xfrm>
            <a:off x="1115616" y="1844824"/>
            <a:ext cx="6192688" cy="1824267"/>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899592" y="3573016"/>
            <a:ext cx="6192688" cy="1335196"/>
          </a:xfrm>
          <a:prstGeom prst="rect">
            <a:avLst/>
          </a:prstGeom>
          <a:noFill/>
          <a:ln w="9525">
            <a:noFill/>
            <a:miter lim="800000"/>
            <a:headEnd/>
            <a:tailEnd/>
          </a:ln>
        </p:spPr>
      </p:pic>
      <p:pic>
        <p:nvPicPr>
          <p:cNvPr id="6" name="Picture 2"/>
          <p:cNvPicPr>
            <a:picLocks noChangeAspect="1" noChangeArrowheads="1"/>
          </p:cNvPicPr>
          <p:nvPr/>
        </p:nvPicPr>
        <p:blipFill>
          <a:blip r:embed="rId5" cstate="screen"/>
          <a:srcRect/>
          <a:stretch>
            <a:fillRect/>
          </a:stretch>
        </p:blipFill>
        <p:spPr bwMode="auto">
          <a:xfrm>
            <a:off x="1115616" y="4941168"/>
            <a:ext cx="6194045" cy="1556792"/>
          </a:xfrm>
          <a:prstGeom prst="rect">
            <a:avLst/>
          </a:prstGeom>
          <a:noFill/>
          <a:ln w="9525">
            <a:noFill/>
            <a:miter lim="800000"/>
            <a:headEnd/>
            <a:tailEnd/>
          </a:ln>
        </p:spPr>
      </p:pic>
      <p:sp>
        <p:nvSpPr>
          <p:cNvPr id="7" name="ZoneTexte 6"/>
          <p:cNvSpPr txBox="1"/>
          <p:nvPr/>
        </p:nvSpPr>
        <p:spPr>
          <a:xfrm>
            <a:off x="1403648" y="6381328"/>
            <a:ext cx="7740352" cy="369332"/>
          </a:xfrm>
          <a:prstGeom prst="rect">
            <a:avLst/>
          </a:prstGeom>
          <a:noFill/>
        </p:spPr>
        <p:txBody>
          <a:bodyPr wrap="square" rtlCol="0">
            <a:spAutoFit/>
          </a:bodyPr>
          <a:lstStyle/>
          <a:p>
            <a:pPr algn="r"/>
            <a:r>
              <a:rPr lang="fr-FR" b="1" i="1" dirty="0" smtClean="0"/>
              <a:t>http://www.assemblee-nationale.fr/evenements/code-civil-1804-1.asp</a:t>
            </a:r>
            <a:endParaRPr lang="fr-FR" b="1" i="1" dirty="0"/>
          </a:p>
        </p:txBody>
      </p:sp>
      <p:cxnSp>
        <p:nvCxnSpPr>
          <p:cNvPr id="8" name="Connecteur droit 7"/>
          <p:cNvCxnSpPr/>
          <p:nvPr/>
        </p:nvCxnSpPr>
        <p:spPr>
          <a:xfrm>
            <a:off x="1691680" y="1268760"/>
            <a:ext cx="5112568"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47664" y="1556792"/>
            <a:ext cx="2376264"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987824" y="2492896"/>
            <a:ext cx="2520280"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475656" y="2780928"/>
            <a:ext cx="2520280"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67744" y="3068960"/>
            <a:ext cx="720080"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619672" y="4293096"/>
            <a:ext cx="5184576"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283968" y="4869160"/>
            <a:ext cx="1512168"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699792" y="6237312"/>
            <a:ext cx="3168352"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08920" y="332656"/>
            <a:ext cx="8640960" cy="2339102"/>
          </a:xfrm>
          <a:prstGeom prst="rect">
            <a:avLst/>
          </a:prstGeom>
          <a:noFill/>
        </p:spPr>
        <p:txBody>
          <a:bodyPr wrap="square" rtlCol="0">
            <a:spAutoFit/>
          </a:bodyPr>
          <a:lstStyle/>
          <a:p>
            <a:r>
              <a:rPr lang="fr-FR" dirty="0" smtClean="0">
                <a:sym typeface="Wingdings 2"/>
              </a:rPr>
              <a:t> </a:t>
            </a:r>
          </a:p>
          <a:p>
            <a:endParaRPr lang="fr-FR" sz="2000" dirty="0">
              <a:sym typeface="Wingdings 2"/>
            </a:endParaRPr>
          </a:p>
          <a:p>
            <a:endParaRPr lang="fr-FR" sz="2000" dirty="0" smtClean="0">
              <a:sym typeface="Wingdings 2"/>
            </a:endParaRPr>
          </a:p>
          <a:p>
            <a:endParaRPr lang="fr-FR" sz="2000" dirty="0">
              <a:sym typeface="Wingdings 2"/>
            </a:endParaRPr>
          </a:p>
          <a:p>
            <a:endParaRPr lang="fr-FR" sz="2000" dirty="0" smtClean="0">
              <a:sym typeface="Wingdings 2"/>
            </a:endParaRPr>
          </a:p>
          <a:p>
            <a:endParaRPr lang="fr-FR" sz="1200" dirty="0" smtClean="0">
              <a:sym typeface="Wingdings 2"/>
            </a:endParaRPr>
          </a:p>
          <a:p>
            <a:endParaRPr lang="fr-FR" dirty="0" smtClean="0">
              <a:sym typeface="Wingdings 2"/>
            </a:endParaRPr>
          </a:p>
          <a:p>
            <a:endParaRPr lang="fr-FR" dirty="0"/>
          </a:p>
        </p:txBody>
      </p:sp>
      <p:graphicFrame>
        <p:nvGraphicFramePr>
          <p:cNvPr id="4" name="Tableau 3"/>
          <p:cNvGraphicFramePr>
            <a:graphicFrameLocks noGrp="1"/>
          </p:cNvGraphicFramePr>
          <p:nvPr/>
        </p:nvGraphicFramePr>
        <p:xfrm>
          <a:off x="251520" y="343624"/>
          <a:ext cx="8640960" cy="5334000"/>
        </p:xfrm>
        <a:graphic>
          <a:graphicData uri="http://schemas.openxmlformats.org/drawingml/2006/table">
            <a:tbl>
              <a:tblPr firstRow="1" bandRow="1">
                <a:tableStyleId>{5940675A-B579-460E-94D1-54222C63F5DA}</a:tableStyleId>
              </a:tblPr>
              <a:tblGrid>
                <a:gridCol w="8640960"/>
              </a:tblGrid>
              <a:tr h="306000">
                <a:tc>
                  <a:txBody>
                    <a:bodyPr/>
                    <a:lstStyle/>
                    <a:p>
                      <a:pPr algn="ctr"/>
                      <a:r>
                        <a:rPr lang="fr-FR" sz="1800" b="1" dirty="0" smtClean="0">
                          <a:latin typeface="Lucida Handwriting" pitchFamily="66" charset="0"/>
                        </a:rPr>
                        <a:t> Des mineurs…</a:t>
                      </a:r>
                      <a:endParaRPr lang="fr-FR" sz="1800" b="1" dirty="0">
                        <a:latin typeface="Lucida Handwriting" pitchFamily="66" charset="0"/>
                      </a:endParaRPr>
                    </a:p>
                  </a:txBody>
                  <a:tcPr>
                    <a:noFill/>
                  </a:tcPr>
                </a:tc>
              </a:tr>
              <a:tr h="56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ym typeface="Wingdings 2"/>
                        </a:rPr>
                        <a:t> </a:t>
                      </a:r>
                      <a:r>
                        <a:rPr lang="fr-FR" sz="1400" dirty="0" smtClean="0">
                          <a:sym typeface="Wingdings 2"/>
                        </a:rPr>
                        <a:t>Qu’est-ce -qu’un </a:t>
                      </a:r>
                      <a:r>
                        <a:rPr lang="fr-FR" sz="1400" dirty="0" smtClean="0">
                          <a:sym typeface="Wingdings 2"/>
                        </a:rPr>
                        <a:t>mineur dans le  langage juridique</a:t>
                      </a:r>
                      <a:r>
                        <a:rPr lang="fr-FR" sz="1400" baseline="0" dirty="0" smtClean="0">
                          <a:sym typeface="Wingdings 2"/>
                        </a:rPr>
                        <a:t> </a:t>
                      </a:r>
                      <a:r>
                        <a:rPr lang="fr-FR" sz="1400" dirty="0" smtClean="0">
                          <a:sym typeface="Wingdings 2"/>
                        </a:rPr>
                        <a:t>? </a:t>
                      </a:r>
                      <a:endParaRPr lang="fr-FR" dirty="0" smtClean="0">
                        <a:sym typeface="Wingdings 2"/>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ym typeface="Wingdings 2"/>
                        </a:rPr>
                        <a:t> </a:t>
                      </a:r>
                      <a:r>
                        <a:rPr lang="fr-FR" sz="1400" dirty="0" smtClean="0">
                          <a:sym typeface="Wingdings 2"/>
                        </a:rPr>
                        <a:t>Quel âge ont les mineurs dont on parle ici ? Surligne dans le texte.</a:t>
                      </a:r>
                      <a:endParaRPr lang="fr-FR" dirty="0" smtClean="0">
                        <a:sym typeface="Wingdings 2"/>
                      </a:endParaRPr>
                    </a:p>
                  </a:txBody>
                  <a:tcPr>
                    <a:noFill/>
                  </a:tcPr>
                </a:tc>
              </a:tr>
              <a:tr h="306000">
                <a:tc>
                  <a:txBody>
                    <a:bodyPr/>
                    <a:lstStyle/>
                    <a:p>
                      <a:pPr algn="ctr"/>
                      <a:r>
                        <a:rPr lang="fr-FR" sz="1800" b="1" kern="1200" dirty="0" smtClean="0">
                          <a:solidFill>
                            <a:schemeClr val="tx1"/>
                          </a:solidFill>
                          <a:latin typeface="Lucida Handwriting" pitchFamily="66" charset="0"/>
                          <a:ea typeface="+mn-ea"/>
                          <a:cs typeface="+mn-cs"/>
                        </a:rPr>
                        <a:t>…qui commettent des infractions…</a:t>
                      </a:r>
                    </a:p>
                  </a:txBody>
                  <a:tcPr>
                    <a:noFill/>
                  </a:tcPr>
                </a:tc>
              </a:tr>
              <a:tr h="1708500">
                <a:tc>
                  <a:txBody>
                    <a:bodyPr/>
                    <a:lstStyle/>
                    <a:p>
                      <a:pPr algn="l">
                        <a:buFont typeface="Wingdings 2"/>
                        <a:buNone/>
                      </a:pPr>
                      <a:r>
                        <a:rPr lang="fr-FR" sz="2000" b="1" u="none" dirty="0" smtClean="0">
                          <a:sym typeface="Wingdings 2"/>
                        </a:rPr>
                        <a:t> </a:t>
                      </a:r>
                      <a:r>
                        <a:rPr lang="fr-FR" sz="1800" b="1" i="1" u="none" dirty="0" smtClean="0">
                          <a:sym typeface="Wingdings 2"/>
                        </a:rPr>
                        <a:t>document ressource</a:t>
                      </a:r>
                      <a:r>
                        <a:rPr lang="fr-FR" sz="1800" b="1" i="1" u="none" baseline="0" dirty="0" smtClean="0">
                          <a:sym typeface="Wingdings 2"/>
                        </a:rPr>
                        <a:t> – A</a:t>
                      </a:r>
                      <a:endParaRPr lang="fr-FR" sz="2000" i="1" kern="1200" dirty="0" smtClean="0">
                        <a:solidFill>
                          <a:schemeClr val="tx1"/>
                        </a:solidFill>
                        <a:latin typeface="+mn-lt"/>
                        <a:ea typeface="+mn-ea"/>
                        <a:cs typeface="+mn-cs"/>
                        <a:sym typeface="Wingdings 2"/>
                      </a:endParaRPr>
                    </a:p>
                    <a:p>
                      <a:pPr>
                        <a:buFont typeface="Wingdings 2"/>
                        <a:buNone/>
                      </a:pPr>
                      <a:r>
                        <a:rPr lang="fr-FR" sz="2000" kern="1200" dirty="0" smtClean="0">
                          <a:solidFill>
                            <a:schemeClr val="tx1"/>
                          </a:solidFill>
                          <a:latin typeface="+mn-lt"/>
                          <a:ea typeface="+mn-ea"/>
                          <a:cs typeface="+mn-cs"/>
                          <a:sym typeface="Wingdings 2"/>
                        </a:rPr>
                        <a:t></a:t>
                      </a:r>
                      <a:r>
                        <a:rPr lang="fr-FR" sz="1400" dirty="0" smtClean="0">
                          <a:sym typeface="Wingdings 2"/>
                        </a:rPr>
                        <a:t>Pour quelles infractions ces mineurs ont-ils été interpellés ? Surligne dans le texte.</a:t>
                      </a:r>
                      <a:endParaRPr lang="fr-FR" sz="1600" dirty="0" smtClean="0">
                        <a:sym typeface="Wingdings 2"/>
                      </a:endParaRPr>
                    </a:p>
                    <a:p>
                      <a:pPr>
                        <a:buFontTx/>
                        <a:buNone/>
                      </a:pPr>
                      <a:r>
                        <a:rPr lang="fr-FR" sz="2000" dirty="0" smtClean="0">
                          <a:sym typeface="Wingdings 2"/>
                        </a:rPr>
                        <a:t></a:t>
                      </a:r>
                      <a:r>
                        <a:rPr lang="fr-FR" sz="1400" dirty="0" smtClean="0">
                          <a:sym typeface="Wingdings 2"/>
                        </a:rPr>
                        <a:t> Quelle peine maximale</a:t>
                      </a:r>
                      <a:r>
                        <a:rPr lang="fr-FR" sz="1400" baseline="0" dirty="0" smtClean="0">
                          <a:sym typeface="Wingdings 2"/>
                        </a:rPr>
                        <a:t> encourent (=risquent)</a:t>
                      </a:r>
                      <a:r>
                        <a:rPr lang="fr-FR" sz="1400" dirty="0" smtClean="0">
                          <a:sym typeface="Wingdings 2"/>
                        </a:rPr>
                        <a:t> ces mineurs</a:t>
                      </a:r>
                      <a:r>
                        <a:rPr lang="fr-FR" sz="1400" baseline="0" dirty="0" smtClean="0">
                          <a:sym typeface="Wingdings 2"/>
                        </a:rPr>
                        <a:t> </a:t>
                      </a:r>
                      <a:r>
                        <a:rPr lang="fr-FR" sz="1400" dirty="0" smtClean="0">
                          <a:sym typeface="Wingdings 2"/>
                        </a:rPr>
                        <a:t>?</a:t>
                      </a:r>
                      <a:r>
                        <a:rPr lang="fr-FR" sz="1400" baseline="0" dirty="0" smtClean="0">
                          <a:sym typeface="Wingdings 2"/>
                        </a:rPr>
                        <a:t>  De quelle catégorie d’infractions s’agit-il alors ?</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ym typeface="Wingdings 2"/>
                        </a:rPr>
                        <a:t></a:t>
                      </a:r>
                      <a:r>
                        <a:rPr lang="fr-FR" sz="1400" kern="1200" dirty="0" smtClean="0">
                          <a:solidFill>
                            <a:schemeClr val="tx1"/>
                          </a:solidFill>
                          <a:latin typeface="+mn-lt"/>
                          <a:ea typeface="+mn-ea"/>
                          <a:cs typeface="+mn-cs"/>
                          <a:sym typeface="Wingdings 2"/>
                        </a:rPr>
                        <a:t>Comment les vols ont-ils été commis ?</a:t>
                      </a:r>
                      <a:endParaRPr lang="fr-FR" sz="1400" baseline="0" dirty="0" smtClean="0">
                        <a:sym typeface="Wingdings 2"/>
                      </a:endParaRPr>
                    </a:p>
                    <a:p>
                      <a:pPr marL="0" marR="0" indent="0" algn="l" defTabSz="914400" rtl="0" eaLnBrk="1" fontAlgn="auto" latinLnBrk="0" hangingPunct="1">
                        <a:lnSpc>
                          <a:spcPct val="100000"/>
                        </a:lnSpc>
                        <a:spcBef>
                          <a:spcPts val="0"/>
                        </a:spcBef>
                        <a:spcAft>
                          <a:spcPts val="0"/>
                        </a:spcAft>
                        <a:buClrTx/>
                        <a:buSzTx/>
                        <a:buFont typeface="Wingdings 2"/>
                        <a:buNone/>
                        <a:tabLst/>
                        <a:defRPr/>
                      </a:pPr>
                      <a:r>
                        <a:rPr lang="fr-FR" sz="2000" dirty="0" smtClean="0">
                          <a:sym typeface="Wingdings 2"/>
                        </a:rPr>
                        <a:t> </a:t>
                      </a:r>
                      <a:r>
                        <a:rPr lang="fr-FR" sz="1400" dirty="0" smtClean="0">
                          <a:sym typeface="Wingdings 2"/>
                        </a:rPr>
                        <a:t>A ton avis,</a:t>
                      </a:r>
                      <a:r>
                        <a:rPr lang="fr-FR" sz="1400" baseline="0" dirty="0" smtClean="0">
                          <a:sym typeface="Wingdings 2"/>
                        </a:rPr>
                        <a:t> </a:t>
                      </a:r>
                      <a:r>
                        <a:rPr lang="fr-FR" sz="1400" kern="1200" baseline="0" dirty="0" smtClean="0">
                          <a:solidFill>
                            <a:schemeClr val="tx1"/>
                          </a:solidFill>
                          <a:latin typeface="+mn-lt"/>
                          <a:ea typeface="+mn-ea"/>
                          <a:cs typeface="+mn-cs"/>
                          <a:sym typeface="Wingdings 2"/>
                        </a:rPr>
                        <a:t>qui est responsable des infractions commises par ces deux mineurs ? (= A qui la justice peut-elle reprocher les infractions commises par ces deux mineurs ?)</a:t>
                      </a:r>
                      <a:endParaRPr lang="fr-FR" sz="1800" kern="1200" baseline="0" dirty="0" smtClean="0">
                        <a:solidFill>
                          <a:schemeClr val="tx1"/>
                        </a:solidFill>
                        <a:latin typeface="+mn-lt"/>
                        <a:ea typeface="+mn-ea"/>
                        <a:cs typeface="+mn-cs"/>
                        <a:sym typeface="Wingdings 2"/>
                      </a:endParaRPr>
                    </a:p>
                  </a:txBody>
                  <a:tcPr>
                    <a:noFill/>
                  </a:tcPr>
                </a:tc>
              </a:tr>
              <a:tr h="306000">
                <a:tc>
                  <a:txBody>
                    <a:bodyPr/>
                    <a:lstStyle/>
                    <a:p>
                      <a:pPr marL="0" algn="ctr" defTabSz="914400" rtl="0" eaLnBrk="1" latinLnBrk="0" hangingPunct="1"/>
                      <a:r>
                        <a:rPr lang="fr-FR" sz="1800" b="1" kern="1200" dirty="0" smtClean="0">
                          <a:solidFill>
                            <a:schemeClr val="tx1"/>
                          </a:solidFill>
                          <a:latin typeface="Lucida Handwriting" pitchFamily="66" charset="0"/>
                          <a:ea typeface="+mn-ea"/>
                          <a:cs typeface="+mn-cs"/>
                        </a:rPr>
                        <a:t>…..et qui sont jugés</a:t>
                      </a:r>
                    </a:p>
                  </a:txBody>
                  <a:tcPr>
                    <a:noFill/>
                  </a:tcPr>
                </a:tc>
              </a:tr>
              <a:tr h="170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none" dirty="0" smtClean="0">
                          <a:sym typeface="Wingdings 2"/>
                        </a:rPr>
                        <a:t> </a:t>
                      </a:r>
                      <a:r>
                        <a:rPr lang="fr-FR" sz="1800" b="1" i="1" u="none" kern="1200" dirty="0" smtClean="0">
                          <a:solidFill>
                            <a:schemeClr val="tx1"/>
                          </a:solidFill>
                          <a:latin typeface="+mn-lt"/>
                          <a:ea typeface="+mn-ea"/>
                          <a:cs typeface="+mn-cs"/>
                          <a:sym typeface="Wingdings 2"/>
                        </a:rPr>
                        <a:t>document ressource – B</a:t>
                      </a:r>
                    </a:p>
                    <a:p>
                      <a:pPr marL="0" marR="0" indent="0" algn="l" defTabSz="914400" rtl="0" eaLnBrk="1" fontAlgn="auto" latinLnBrk="0" hangingPunct="1">
                        <a:lnSpc>
                          <a:spcPct val="100000"/>
                        </a:lnSpc>
                        <a:spcBef>
                          <a:spcPts val="0"/>
                        </a:spcBef>
                        <a:spcAft>
                          <a:spcPts val="0"/>
                        </a:spcAft>
                        <a:buClrTx/>
                        <a:buSzTx/>
                        <a:buFont typeface="Wingdings 2"/>
                        <a:buNone/>
                        <a:tabLst/>
                        <a:defRPr/>
                      </a:pPr>
                      <a:r>
                        <a:rPr lang="fr-FR" sz="2000" kern="1200" dirty="0" smtClean="0">
                          <a:solidFill>
                            <a:schemeClr val="tx1"/>
                          </a:solidFill>
                          <a:latin typeface="+mn-lt"/>
                          <a:ea typeface="+mn-ea"/>
                          <a:cs typeface="+mn-cs"/>
                          <a:sym typeface="Wingdings 2"/>
                        </a:rPr>
                        <a:t></a:t>
                      </a:r>
                      <a:r>
                        <a:rPr lang="fr-FR" sz="1400" kern="1200" dirty="0" smtClean="0">
                          <a:solidFill>
                            <a:schemeClr val="tx1"/>
                          </a:solidFill>
                          <a:latin typeface="+mn-lt"/>
                          <a:ea typeface="+mn-ea"/>
                          <a:cs typeface="+mn-cs"/>
                          <a:sym typeface="Wingdings 2"/>
                        </a:rPr>
                        <a:t>Devant quel tribunal ces mineurs vont-ils être jugés ? </a:t>
                      </a:r>
                    </a:p>
                    <a:p>
                      <a:pPr marL="0" marR="0" indent="0" algn="l" defTabSz="914400" rtl="0" eaLnBrk="1" fontAlgn="auto" latinLnBrk="0" hangingPunct="1">
                        <a:lnSpc>
                          <a:spcPct val="100000"/>
                        </a:lnSpc>
                        <a:spcBef>
                          <a:spcPts val="0"/>
                        </a:spcBef>
                        <a:spcAft>
                          <a:spcPts val="0"/>
                        </a:spcAft>
                        <a:buClrTx/>
                        <a:buSzTx/>
                        <a:buFont typeface="Wingdings 2"/>
                        <a:buNone/>
                        <a:tabLst/>
                        <a:defRPr/>
                      </a:pPr>
                      <a:r>
                        <a:rPr lang="fr-FR" sz="1400" kern="1200" dirty="0" smtClean="0">
                          <a:solidFill>
                            <a:schemeClr val="tx1"/>
                          </a:solidFill>
                          <a:latin typeface="+mn-lt"/>
                          <a:ea typeface="+mn-ea"/>
                          <a:cs typeface="+mn-cs"/>
                          <a:sym typeface="Wingdings 2"/>
                        </a:rPr>
                        <a:t>Quel article de loi prévoit une justice spéciale pour les mineurs ? De quand</a:t>
                      </a:r>
                      <a:r>
                        <a:rPr lang="fr-FR" sz="1400" kern="1200" baseline="0" dirty="0" smtClean="0">
                          <a:solidFill>
                            <a:schemeClr val="tx1"/>
                          </a:solidFill>
                          <a:latin typeface="+mn-lt"/>
                          <a:ea typeface="+mn-ea"/>
                          <a:cs typeface="+mn-cs"/>
                          <a:sym typeface="Wingdings 2"/>
                        </a:rPr>
                        <a:t> date-t-il ?</a:t>
                      </a:r>
                      <a:endParaRPr lang="fr-FR" sz="1400" kern="1200" dirty="0" smtClean="0">
                        <a:solidFill>
                          <a:schemeClr val="tx1"/>
                        </a:solidFill>
                        <a:latin typeface="+mn-lt"/>
                        <a:ea typeface="+mn-ea"/>
                        <a:cs typeface="+mn-cs"/>
                        <a:sym typeface="Wingdings 2"/>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smtClean="0">
                          <a:solidFill>
                            <a:schemeClr val="tx1"/>
                          </a:solidFill>
                          <a:latin typeface="+mn-lt"/>
                          <a:ea typeface="+mn-ea"/>
                          <a:cs typeface="+mn-cs"/>
                          <a:sym typeface="Wingdings 2"/>
                        </a:rPr>
                        <a:t></a:t>
                      </a:r>
                      <a:r>
                        <a:rPr lang="fr-FR" sz="1400" b="0" u="none" baseline="0" dirty="0" smtClean="0">
                          <a:sym typeface="Wingdings 2"/>
                        </a:rPr>
                        <a:t>Ces mineurs risquent-ils les mêmes sanctions qu’un majeur ? Lis l’article 2 pour répondre.</a:t>
                      </a:r>
                      <a:endParaRPr lang="fr-FR" sz="1600" b="0" u="none" baseline="0" dirty="0" smtClean="0">
                        <a:sym typeface="Wingdings 2"/>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ym typeface="Wingdings 2"/>
                        </a:rPr>
                        <a:t></a:t>
                      </a:r>
                      <a:r>
                        <a:rPr lang="fr-FR" sz="1400" dirty="0" smtClean="0">
                          <a:sym typeface="Wingdings 2"/>
                        </a:rPr>
                        <a:t>A partir de quel âge un mineur peut-il être condamné à une </a:t>
                      </a:r>
                      <a:r>
                        <a:rPr lang="fr-FR" sz="1400" u="sng" dirty="0" smtClean="0">
                          <a:sym typeface="Wingdings 2"/>
                        </a:rPr>
                        <a:t>peine</a:t>
                      </a:r>
                      <a:r>
                        <a:rPr lang="fr-FR" sz="1400" dirty="0" smtClean="0">
                          <a:sym typeface="Wingdings 2"/>
                        </a:rPr>
                        <a:t> privative de liberté ? </a:t>
                      </a:r>
                      <a:r>
                        <a:rPr lang="fr-FR" sz="1400" kern="1200" dirty="0" smtClean="0">
                          <a:solidFill>
                            <a:schemeClr val="tx1"/>
                          </a:solidFill>
                          <a:latin typeface="+mn-lt"/>
                          <a:ea typeface="+mn-ea"/>
                          <a:cs typeface="+mn-cs"/>
                          <a:sym typeface="Wingdings 2"/>
                        </a:rPr>
                        <a:t>Quelle phrase de l’article 2  montre que l’emprisonnement doit rester exceptionnel ? </a:t>
                      </a:r>
                      <a:endParaRPr lang="fr-FR" sz="1600" kern="1200" dirty="0" smtClean="0">
                        <a:solidFill>
                          <a:schemeClr val="tx1"/>
                        </a:solidFill>
                        <a:latin typeface="+mn-lt"/>
                        <a:ea typeface="+mn-ea"/>
                        <a:cs typeface="+mn-cs"/>
                        <a:sym typeface="Wingdings 2"/>
                      </a:endParaRPr>
                    </a:p>
                  </a:txBody>
                  <a:tcP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71600" y="3645024"/>
          <a:ext cx="7416824" cy="2844800"/>
        </p:xfrm>
        <a:graphic>
          <a:graphicData uri="http://schemas.openxmlformats.org/drawingml/2006/table">
            <a:tbl>
              <a:tblPr firstRow="1" bandRow="1">
                <a:tableStyleId>{5940675A-B579-460E-94D1-54222C63F5DA}</a:tableStyleId>
              </a:tblPr>
              <a:tblGrid>
                <a:gridCol w="2472275"/>
                <a:gridCol w="2948914"/>
                <a:gridCol w="1995635"/>
              </a:tblGrid>
              <a:tr h="370840">
                <a:tc>
                  <a:txBody>
                    <a:bodyPr/>
                    <a:lstStyle/>
                    <a:p>
                      <a:pPr algn="ctr"/>
                      <a:r>
                        <a:rPr lang="fr-FR" b="1" dirty="0" smtClean="0"/>
                        <a:t>Catégorie d’infractions</a:t>
                      </a:r>
                      <a:endParaRPr lang="fr-FR" b="1" dirty="0"/>
                    </a:p>
                  </a:txBody>
                  <a:tcPr/>
                </a:tc>
                <a:tc>
                  <a:txBody>
                    <a:bodyPr/>
                    <a:lstStyle/>
                    <a:p>
                      <a:pPr algn="ctr"/>
                      <a:r>
                        <a:rPr lang="fr-FR" b="1" dirty="0" smtClean="0"/>
                        <a:t>Peine encourue (=risquée)</a:t>
                      </a:r>
                      <a:endParaRPr lang="fr-FR" b="1" dirty="0"/>
                    </a:p>
                  </a:txBody>
                  <a:tcPr/>
                </a:tc>
                <a:tc>
                  <a:txBody>
                    <a:bodyPr/>
                    <a:lstStyle/>
                    <a:p>
                      <a:pPr algn="ctr"/>
                      <a:r>
                        <a:rPr lang="fr-FR" b="1" dirty="0" smtClean="0"/>
                        <a:t>Tribunaux</a:t>
                      </a:r>
                      <a:endParaRPr lang="fr-FR" b="1" dirty="0"/>
                    </a:p>
                  </a:txBody>
                  <a:tcPr/>
                </a:tc>
              </a:tr>
              <a:tr h="370840">
                <a:tc>
                  <a:txBody>
                    <a:bodyPr/>
                    <a:lstStyle/>
                    <a:p>
                      <a:pPr algn="ctr"/>
                      <a:r>
                        <a:rPr lang="fr-FR" b="1" dirty="0" smtClean="0"/>
                        <a:t>Contraventions</a:t>
                      </a:r>
                      <a:endParaRPr lang="fr-FR" b="1" dirty="0"/>
                    </a:p>
                  </a:txBody>
                  <a:tcPr anchor="ctr"/>
                </a:tc>
                <a:tc>
                  <a:txBody>
                    <a:bodyPr/>
                    <a:lstStyle/>
                    <a:p>
                      <a:pPr algn="ctr">
                        <a:buFontTx/>
                        <a:buChar char="-"/>
                      </a:pPr>
                      <a:r>
                        <a:rPr lang="fr-FR" dirty="0" smtClean="0"/>
                        <a:t> Amende</a:t>
                      </a:r>
                      <a:endParaRPr lang="fr-FR" dirty="0"/>
                    </a:p>
                  </a:txBody>
                  <a:tcPr anchor="ctr"/>
                </a:tc>
                <a:tc>
                  <a:txBody>
                    <a:bodyPr/>
                    <a:lstStyle/>
                    <a:p>
                      <a:pPr algn="ctr"/>
                      <a:r>
                        <a:rPr lang="fr-FR" dirty="0" smtClean="0"/>
                        <a:t>Tribunal de  police</a:t>
                      </a:r>
                      <a:endParaRPr lang="fr-FR" dirty="0"/>
                    </a:p>
                  </a:txBody>
                  <a:tcPr/>
                </a:tc>
              </a:tr>
              <a:tr h="370840">
                <a:tc>
                  <a:txBody>
                    <a:bodyPr/>
                    <a:lstStyle/>
                    <a:p>
                      <a:pPr algn="ctr"/>
                      <a:r>
                        <a:rPr lang="fr-FR" b="1" dirty="0" smtClean="0"/>
                        <a:t>Délits</a:t>
                      </a:r>
                      <a:endParaRPr lang="fr-FR" b="1" dirty="0"/>
                    </a:p>
                  </a:txBody>
                  <a:tcPr anchor="ctr"/>
                </a:tc>
                <a:tc>
                  <a:txBody>
                    <a:bodyPr/>
                    <a:lstStyle/>
                    <a:p>
                      <a:pPr algn="ctr">
                        <a:buFontTx/>
                        <a:buChar char="-"/>
                      </a:pPr>
                      <a:r>
                        <a:rPr lang="fr-FR" dirty="0" smtClean="0"/>
                        <a:t> Amende</a:t>
                      </a:r>
                    </a:p>
                    <a:p>
                      <a:pPr algn="ctr">
                        <a:buFontTx/>
                        <a:buChar char="-"/>
                      </a:pPr>
                      <a:r>
                        <a:rPr lang="fr-FR" baseline="0" dirty="0" smtClean="0"/>
                        <a:t> Jusqu’à dix ans d’emprisonnement</a:t>
                      </a:r>
                      <a:endParaRPr lang="fr-FR" dirty="0"/>
                    </a:p>
                  </a:txBody>
                  <a:tcPr anchor="ctr"/>
                </a:tc>
                <a:tc>
                  <a:txBody>
                    <a:bodyPr/>
                    <a:lstStyle/>
                    <a:p>
                      <a:pPr algn="ctr"/>
                      <a:r>
                        <a:rPr lang="fr-FR" dirty="0" smtClean="0"/>
                        <a:t>Tribunal</a:t>
                      </a:r>
                      <a:r>
                        <a:rPr lang="fr-FR" baseline="0" dirty="0" smtClean="0"/>
                        <a:t> </a:t>
                      </a:r>
                      <a:r>
                        <a:rPr lang="fr-FR" dirty="0" smtClean="0"/>
                        <a:t>Correctionnel</a:t>
                      </a:r>
                      <a:endParaRPr lang="fr-FR" dirty="0"/>
                    </a:p>
                  </a:txBody>
                  <a:tcPr anchor="ctr"/>
                </a:tc>
              </a:tr>
              <a:tr h="370840">
                <a:tc>
                  <a:txBody>
                    <a:bodyPr/>
                    <a:lstStyle/>
                    <a:p>
                      <a:pPr algn="ctr"/>
                      <a:r>
                        <a:rPr lang="fr-FR" b="1" dirty="0" smtClean="0"/>
                        <a:t>Crimes</a:t>
                      </a:r>
                      <a:endParaRPr lang="fr-FR" b="1" dirty="0"/>
                    </a:p>
                  </a:txBody>
                  <a:tcPr anchor="ctr"/>
                </a:tc>
                <a:tc>
                  <a:txBody>
                    <a:bodyPr/>
                    <a:lstStyle/>
                    <a:p>
                      <a:pPr algn="ctr">
                        <a:buFontTx/>
                        <a:buChar char="-"/>
                      </a:pPr>
                      <a:r>
                        <a:rPr lang="fr-FR" dirty="0" smtClean="0"/>
                        <a:t> Amende</a:t>
                      </a:r>
                    </a:p>
                    <a:p>
                      <a:pPr algn="ctr">
                        <a:buFontTx/>
                        <a:buChar char="-"/>
                      </a:pPr>
                      <a:r>
                        <a:rPr lang="fr-FR" baseline="0" dirty="0" smtClean="0"/>
                        <a:t> Dix ans de réclusion criminelle et jusqu’à la perpétuité</a:t>
                      </a:r>
                      <a:endParaRPr lang="fr-FR" dirty="0"/>
                    </a:p>
                  </a:txBody>
                  <a:tcPr anchor="ctr"/>
                </a:tc>
                <a:tc>
                  <a:txBody>
                    <a:bodyPr/>
                    <a:lstStyle/>
                    <a:p>
                      <a:pPr algn="ctr"/>
                      <a:r>
                        <a:rPr lang="fr-FR" dirty="0" smtClean="0"/>
                        <a:t>Cours</a:t>
                      </a:r>
                      <a:r>
                        <a:rPr lang="fr-FR" baseline="0" dirty="0" smtClean="0"/>
                        <a:t> d’Assises</a:t>
                      </a:r>
                      <a:endParaRPr lang="fr-FR" dirty="0"/>
                    </a:p>
                  </a:txBody>
                  <a:tcPr anchor="ctr"/>
                </a:tc>
              </a:tr>
            </a:tbl>
          </a:graphicData>
        </a:graphic>
      </p:graphicFrame>
      <p:sp>
        <p:nvSpPr>
          <p:cNvPr id="4" name="ZoneTexte 3"/>
          <p:cNvSpPr txBox="1"/>
          <p:nvPr/>
        </p:nvSpPr>
        <p:spPr>
          <a:xfrm>
            <a:off x="899592" y="836712"/>
            <a:ext cx="7488832" cy="2800767"/>
          </a:xfrm>
          <a:prstGeom prst="rect">
            <a:avLst/>
          </a:prstGeom>
          <a:noFill/>
        </p:spPr>
        <p:txBody>
          <a:bodyPr wrap="square" rtlCol="0">
            <a:spAutoFit/>
          </a:bodyPr>
          <a:lstStyle/>
          <a:p>
            <a:r>
              <a:rPr lang="fr-FR" sz="1600" b="1" u="sng" dirty="0" smtClean="0">
                <a:sym typeface="Wingdings 2"/>
              </a:rPr>
              <a:t>Une</a:t>
            </a:r>
            <a:r>
              <a:rPr lang="fr-FR" sz="1600" b="1" u="sng" baseline="0" dirty="0" smtClean="0">
                <a:sym typeface="Wingdings 2"/>
              </a:rPr>
              <a:t> infraction </a:t>
            </a:r>
            <a:r>
              <a:rPr lang="fr-FR" sz="1600" b="1" baseline="0" dirty="0" smtClean="0">
                <a:sym typeface="Wingdings 2"/>
              </a:rPr>
              <a:t>est un acte ou un comportement interdit par la loi et puni par une peine</a:t>
            </a:r>
            <a:r>
              <a:rPr lang="fr-FR" sz="1600" baseline="0" dirty="0" smtClean="0">
                <a:sym typeface="Wingdings 2"/>
              </a:rPr>
              <a:t>. </a:t>
            </a:r>
          </a:p>
          <a:p>
            <a:r>
              <a:rPr lang="fr-FR" sz="1600" dirty="0" smtClean="0"/>
              <a:t>Il existe trois catégories d’infraction : les contraventions – les délits et les crimes (de la moins grave à la plus grave)</a:t>
            </a:r>
          </a:p>
          <a:p>
            <a:r>
              <a:rPr lang="fr-FR" sz="1600" dirty="0" smtClean="0"/>
              <a:t>Dans le Code Pénal, chaque infraction est définie. Ensuite les peines encourues (c’est-à-dire les peines maximales risquées) sont précisées.</a:t>
            </a:r>
          </a:p>
          <a:p>
            <a:r>
              <a:rPr lang="fr-FR" sz="1600" u="sng" dirty="0" smtClean="0"/>
              <a:t>Ex</a:t>
            </a:r>
            <a:r>
              <a:rPr lang="fr-FR" sz="1600" dirty="0" smtClean="0"/>
              <a:t> : l’article 311-1 définit le vol comme « la soustraction frauduleuse de la chose d’autrui » et article 311-3 dit que « le vol est puni de trois ans d’emprisonnement et de 45 000 euros d’amende » </a:t>
            </a:r>
          </a:p>
          <a:p>
            <a:r>
              <a:rPr lang="fr-FR" sz="1600" u="sng" dirty="0" smtClean="0"/>
              <a:t>A noter </a:t>
            </a:r>
            <a:r>
              <a:rPr lang="fr-FR" sz="1600" dirty="0" smtClean="0"/>
              <a:t>: Dans le Code Pénal, </a:t>
            </a:r>
            <a:r>
              <a:rPr lang="fr-FR" sz="1600" dirty="0" smtClean="0">
                <a:sym typeface="Wingdings 2"/>
              </a:rPr>
              <a:t>on parle d’emprisonnement pour les délits et de réclusion criminelle pour les crimes.</a:t>
            </a:r>
            <a:endParaRPr lang="fr-FR" sz="1600" dirty="0"/>
          </a:p>
        </p:txBody>
      </p:sp>
      <p:sp>
        <p:nvSpPr>
          <p:cNvPr id="5" name="ZoneTexte 4"/>
          <p:cNvSpPr txBox="1"/>
          <p:nvPr/>
        </p:nvSpPr>
        <p:spPr>
          <a:xfrm>
            <a:off x="971600" y="260648"/>
            <a:ext cx="6912768" cy="461665"/>
          </a:xfrm>
          <a:prstGeom prst="rect">
            <a:avLst/>
          </a:prstGeom>
          <a:noFill/>
        </p:spPr>
        <p:txBody>
          <a:bodyPr wrap="square" rtlCol="0">
            <a:spAutoFit/>
          </a:bodyPr>
          <a:lstStyle/>
          <a:p>
            <a:r>
              <a:rPr lang="fr-FR" sz="2400" b="1" u="sng" dirty="0" smtClean="0"/>
              <a:t>Document ressource - A</a:t>
            </a:r>
            <a:endParaRPr lang="fr-FR" sz="2400"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712968" cy="5955476"/>
          </a:xfrm>
          <a:prstGeom prst="rect">
            <a:avLst/>
          </a:prstGeom>
          <a:noFill/>
        </p:spPr>
        <p:txBody>
          <a:bodyPr wrap="square" rtlCol="0">
            <a:spAutoFit/>
          </a:bodyPr>
          <a:lstStyle/>
          <a:p>
            <a:r>
              <a:rPr lang="fr-FR" b="1" u="sng" dirty="0" smtClean="0"/>
              <a:t>Ordonnance du 2 février </a:t>
            </a:r>
            <a:r>
              <a:rPr lang="fr-FR" b="1" u="sng" dirty="0"/>
              <a:t>1945</a:t>
            </a:r>
            <a:r>
              <a:rPr lang="fr-FR" sz="1600" b="1" u="sng" dirty="0" smtClean="0"/>
              <a:t> relative à </a:t>
            </a:r>
            <a:r>
              <a:rPr lang="fr-FR" b="1" u="sng" dirty="0" smtClean="0"/>
              <a:t>L'ENFANCE DÉLINQUANTE. </a:t>
            </a:r>
            <a:r>
              <a:rPr lang="fr-FR" dirty="0" smtClean="0"/>
              <a:t/>
            </a:r>
            <a:br>
              <a:rPr lang="fr-FR" dirty="0" smtClean="0"/>
            </a:br>
            <a:r>
              <a:rPr lang="fr-FR" sz="1600" b="1" u="sng" dirty="0" smtClean="0"/>
              <a:t> </a:t>
            </a:r>
            <a:r>
              <a:rPr lang="fr-FR" b="1" u="sng" dirty="0" smtClean="0"/>
              <a:t>Article 1 </a:t>
            </a:r>
            <a:r>
              <a:rPr lang="fr-FR" sz="1600" dirty="0" smtClean="0"/>
              <a:t>Modifié par </a:t>
            </a:r>
            <a:r>
              <a:rPr lang="fr-FR" sz="1600" dirty="0" smtClean="0">
                <a:hlinkClick r:id="rId2" action="ppaction://hlinkfile"/>
              </a:rPr>
              <a:t>Ordonnance 58-1300 1958-12-23 art. 1 JORF 24 décembre 1958</a:t>
            </a:r>
            <a:r>
              <a:rPr lang="fr-FR" dirty="0" smtClean="0"/>
              <a:t/>
            </a:r>
            <a:br>
              <a:rPr lang="fr-FR" dirty="0" smtClean="0"/>
            </a:br>
            <a:r>
              <a:rPr lang="fr-FR" sz="1400" dirty="0" smtClean="0"/>
              <a:t>Les </a:t>
            </a:r>
            <a:r>
              <a:rPr lang="fr-FR" sz="1400" dirty="0"/>
              <a:t>mineurs auxquels est imputée une infraction qualifiée crime ou délit ne seront pas déférés aux juridictions pénales de droit commun, et ne seront justiciables que des tribunaux pour enfants ou des cours d'assises des mineurs.</a:t>
            </a:r>
            <a:endParaRPr lang="fr-FR" sz="1600" dirty="0"/>
          </a:p>
          <a:p>
            <a:endParaRPr lang="fr-FR" sz="900" b="1" u="sng" dirty="0" smtClean="0"/>
          </a:p>
          <a:p>
            <a:r>
              <a:rPr lang="fr-FR" b="1" u="sng" dirty="0" smtClean="0"/>
              <a:t>Article 2</a:t>
            </a:r>
            <a:r>
              <a:rPr lang="fr-FR" sz="2000" b="1" u="sng" dirty="0" smtClean="0"/>
              <a:t> </a:t>
            </a:r>
            <a:r>
              <a:rPr lang="fr-FR" sz="1400" dirty="0" smtClean="0"/>
              <a:t>Le tribunal pour enfants et la Cour d'assises des mineurs prononceront, suivant les cas, les mesures de protection, d'assistance, de surveillance et d'éducation qui sembleront appropriées. </a:t>
            </a:r>
          </a:p>
          <a:p>
            <a:r>
              <a:rPr lang="fr-FR" sz="1400" dirty="0" smtClean="0"/>
              <a:t>Ils pourront cependant, lorsque les circonstances et la personnalité des mineurs l'exigent, soit prononcer une sanction éducative à l'encontre des mineurs de dix à dix-huit ans, […]  soit </a:t>
            </a:r>
            <a:r>
              <a:rPr lang="fr-FR" sz="1400" b="1" dirty="0" smtClean="0"/>
              <a:t>prononcer une peine </a:t>
            </a:r>
            <a:r>
              <a:rPr lang="fr-FR" sz="1400" dirty="0" smtClean="0"/>
              <a:t>à l'encontre des mineurs de treize à dix-huit ans en tenant compte de l'atténuation de leur responsabilité pénale […]</a:t>
            </a:r>
          </a:p>
          <a:p>
            <a:r>
              <a:rPr lang="fr-FR" sz="1400" dirty="0" smtClean="0"/>
              <a:t>Le tribunal pour enfants ne peut prononcer une peine d'emprisonnement, avec ou sans sursis, qu'après avoir spécialement motivé le choix de cette peine.</a:t>
            </a:r>
          </a:p>
          <a:p>
            <a:endParaRPr lang="fr-FR" sz="1600" dirty="0"/>
          </a:p>
          <a:p>
            <a:r>
              <a:rPr lang="fr-FR" b="1" u="sng" dirty="0"/>
              <a:t>Article 11 </a:t>
            </a:r>
            <a:r>
              <a:rPr lang="fr-FR" sz="1600" dirty="0" smtClean="0"/>
              <a:t>Modifié par </a:t>
            </a:r>
            <a:r>
              <a:rPr lang="fr-FR" sz="1600" dirty="0" smtClean="0">
                <a:hlinkClick r:id="rId3" action="ppaction://hlinkfile"/>
              </a:rPr>
              <a:t>LOI n°2010-242 du 10 mars 2010 - art. 21</a:t>
            </a:r>
            <a:r>
              <a:rPr lang="fr-FR" sz="1600" dirty="0" smtClean="0"/>
              <a:t/>
            </a:r>
            <a:br>
              <a:rPr lang="fr-FR" sz="1600" dirty="0" smtClean="0"/>
            </a:br>
            <a:r>
              <a:rPr lang="fr-FR" sz="1400" dirty="0" smtClean="0"/>
              <a:t>Les mineurs de treize à dix-huit ans mis en examen par le juge d'instruction ou le juge des enfants ne peuvent être placés en détention provisoire […] qu’à la condition que cette mesure soit indispensable</a:t>
            </a:r>
          </a:p>
          <a:p>
            <a:r>
              <a:rPr lang="fr-FR" sz="1400" dirty="0" smtClean="0"/>
              <a:t>Les mineurs âgés de treize ans révolus et de moins de seize ans ne peuvent être placés en détention provisoire que dans l'un des cas suivants : </a:t>
            </a:r>
          </a:p>
          <a:p>
            <a:r>
              <a:rPr lang="fr-FR" sz="1400" dirty="0" smtClean="0"/>
              <a:t>1° S'ils encourent une peine criminelle ; </a:t>
            </a:r>
          </a:p>
          <a:p>
            <a:r>
              <a:rPr lang="fr-FR" sz="1400" dirty="0" smtClean="0"/>
              <a:t>2° S'ils se sont volontairement soustraits aux obligations d'un contrôle judiciaire prononcé</a:t>
            </a:r>
          </a:p>
          <a:p>
            <a:r>
              <a:rPr lang="fr-FR" sz="1400" dirty="0" smtClean="0"/>
              <a:t>La détention provisoire est effectuée soit dans un quartier spécial de la maison d'arrêt, soit dans un établissement pénitentiaire spécialisé pour mineurs ; les mineurs détenus sont, autant qu'il est possible, soumis à l'isolement de nuit. Les mineurs âgés de treize à seize ans ne peuvent être placés en détention que dans les seuls établissements garantissant un isolement complet d'avec les détenus majeurs ainsi que la présence en détention d'éducateurs.</a:t>
            </a:r>
          </a:p>
          <a:p>
            <a:endParaRPr lang="fr-FR" sz="1600" dirty="0" smtClean="0"/>
          </a:p>
        </p:txBody>
      </p:sp>
      <p:sp>
        <p:nvSpPr>
          <p:cNvPr id="3" name="ZoneTexte 2"/>
          <p:cNvSpPr txBox="1"/>
          <p:nvPr/>
        </p:nvSpPr>
        <p:spPr>
          <a:xfrm>
            <a:off x="323528" y="15007"/>
            <a:ext cx="6912768" cy="461665"/>
          </a:xfrm>
          <a:prstGeom prst="rect">
            <a:avLst/>
          </a:prstGeom>
          <a:noFill/>
        </p:spPr>
        <p:txBody>
          <a:bodyPr wrap="square" rtlCol="0">
            <a:spAutoFit/>
          </a:bodyPr>
          <a:lstStyle/>
          <a:p>
            <a:r>
              <a:rPr lang="fr-FR" sz="2400" b="1" u="sng" dirty="0" smtClean="0"/>
              <a:t>Document ressource - B</a:t>
            </a:r>
            <a:endParaRPr lang="fr-FR" sz="2400" b="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7544" y="1111241"/>
            <a:ext cx="8352928" cy="310854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2000" b="1" u="sng" dirty="0"/>
              <a:t>Document </a:t>
            </a:r>
            <a:r>
              <a:rPr lang="fr-FR" sz="2000" b="1" u="sng" dirty="0" smtClean="0"/>
              <a:t>2</a:t>
            </a:r>
            <a:r>
              <a:rPr lang="fr-FR" sz="2000" b="1" dirty="0" smtClean="0"/>
              <a:t> : Il abandonne sa fille pour aller danser, la justice le poursuit</a:t>
            </a:r>
          </a:p>
          <a:p>
            <a:pPr eaLnBrk="0" fontAlgn="base" hangingPunct="0">
              <a:spcBef>
                <a:spcPct val="0"/>
              </a:spcBef>
              <a:spcAft>
                <a:spcPct val="0"/>
              </a:spcAft>
            </a:pPr>
            <a:endParaRPr lang="fr-FR" sz="2000" b="1" dirty="0" smtClean="0">
              <a:latin typeface="Trebuchet MS" pitchFamily="34" charset="0"/>
              <a:cs typeface="Arial" pitchFamily="34" charset="0"/>
            </a:endParaRPr>
          </a:p>
          <a:p>
            <a:pPr eaLnBrk="0" fontAlgn="base" hangingPunct="0">
              <a:spcBef>
                <a:spcPct val="0"/>
              </a:spcBef>
              <a:spcAft>
                <a:spcPct val="0"/>
              </a:spcAft>
            </a:pPr>
            <a:r>
              <a:rPr lang="fr-FR" sz="1200" dirty="0" smtClean="0">
                <a:latin typeface="Trebuchet MS" pitchFamily="34" charset="0"/>
                <a:cs typeface="Arial" pitchFamily="34" charset="0"/>
              </a:rPr>
              <a:t>Mulhouse</a:t>
            </a:r>
            <a:r>
              <a:rPr lang="fr-FR" sz="1200" dirty="0">
                <a:latin typeface="Trebuchet MS" pitchFamily="34" charset="0"/>
                <a:cs typeface="Arial" pitchFamily="34" charset="0"/>
              </a:rPr>
              <a:t>, Haut Rhin</a:t>
            </a:r>
            <a:r>
              <a:rPr lang="fr-FR" sz="1200" dirty="0" smtClean="0">
                <a:latin typeface="Trebuchet MS" pitchFamily="34" charset="0"/>
                <a:cs typeface="Arial" pitchFamily="34" charset="0"/>
              </a:rPr>
              <a:t>: un homme de 36 ans qui avait abandonné dans une voiture sa fille de 4 ans pour aller danser dans une discothèque sera jugé pour « abandon matériel et moral de mineure » a-t-on appris auprès du parquet de Colmar. Il avait été arrêté dans la nuit de vendredi à samedi par les gendarmes et placé en garde à vue après la découverte par des habitants, dans les rues de Riquewihr, de la fillette en pleurs et frigorifiée. </a:t>
            </a:r>
          </a:p>
          <a:p>
            <a:pPr eaLnBrk="0" fontAlgn="base" hangingPunct="0">
              <a:spcBef>
                <a:spcPct val="0"/>
              </a:spcBef>
              <a:spcAft>
                <a:spcPct val="0"/>
              </a:spcAft>
            </a:pPr>
            <a:r>
              <a:rPr lang="fr-FR" sz="1200" dirty="0" smtClean="0">
                <a:latin typeface="Trebuchet MS" pitchFamily="34" charset="0"/>
                <a:cs typeface="Arial" pitchFamily="34" charset="0"/>
              </a:rPr>
              <a:t>L’homme l’avait laissée dans la voiture pour se rendre avec des amis dans une discothèque proche et il sortait simplement de temps à autre pour voir si tout se passait bien. Pendant sa garde à vue, il a expliqué qu’il traversait actuellement des problèmes personnels, ce qui expliquerait qu’il avait beaucoup bu, a dit le Procureur adjoint de Colmar.</a:t>
            </a:r>
          </a:p>
          <a:p>
            <a:pPr eaLnBrk="0" fontAlgn="base" hangingPunct="0">
              <a:spcBef>
                <a:spcPct val="0"/>
              </a:spcBef>
              <a:spcAft>
                <a:spcPct val="0"/>
              </a:spcAft>
            </a:pPr>
            <a:r>
              <a:rPr lang="fr-FR" sz="1200" dirty="0" smtClean="0">
                <a:latin typeface="Trebuchet MS" pitchFamily="34" charset="0"/>
                <a:cs typeface="Arial" pitchFamily="34" charset="0"/>
              </a:rPr>
              <a:t>Présenté au parquet dimanche, il a été laissé en liberté sous contrôle judiciaire dans l’attente de son procès en correctionnelle le mois prochain. La fillette, hospitalisée en observation mais qui  ne souffre d’aucune séquelle physique , a été placée dans un foyer.</a:t>
            </a:r>
          </a:p>
          <a:p>
            <a:pPr lvl="0" algn="r" eaLnBrk="0" fontAlgn="base" hangingPunct="0">
              <a:spcBef>
                <a:spcPct val="0"/>
              </a:spcBef>
              <a:spcAft>
                <a:spcPct val="0"/>
              </a:spcAft>
            </a:pPr>
            <a:r>
              <a:rPr kumimoji="0" lang="fr-FR" sz="1200" b="1" i="0" u="none" strike="noStrike" cap="none" normalizeH="0" baseline="0" dirty="0" smtClean="0">
                <a:ln>
                  <a:noFill/>
                </a:ln>
                <a:effectLst/>
                <a:latin typeface="Trebuchet MS" pitchFamily="34" charset="0"/>
                <a:cs typeface="Arial" pitchFamily="34" charset="0"/>
              </a:rPr>
              <a:t>(Source Reuters) Lepoint.fr 28/11/2010</a:t>
            </a:r>
          </a:p>
          <a:p>
            <a:pPr eaLnBrk="0" fontAlgn="base" hangingPunct="0">
              <a:spcBef>
                <a:spcPct val="0"/>
              </a:spcBef>
              <a:spcAft>
                <a:spcPct val="0"/>
              </a:spcAft>
            </a:pPr>
            <a:endParaRPr lang="fr-FR" sz="1200" dirty="0">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971600" y="116632"/>
            <a:ext cx="7416824" cy="4989015"/>
          </a:xfrm>
          <a:prstGeom prst="rect">
            <a:avLst/>
          </a:prstGeom>
          <a:noFill/>
          <a:ln w="9525">
            <a:noFill/>
            <a:miter lim="800000"/>
            <a:headEnd/>
            <a:tailEnd/>
          </a:ln>
        </p:spPr>
      </p:pic>
      <p:sp>
        <p:nvSpPr>
          <p:cNvPr id="3" name="ZoneTexte 2"/>
          <p:cNvSpPr txBox="1"/>
          <p:nvPr/>
        </p:nvSpPr>
        <p:spPr>
          <a:xfrm>
            <a:off x="0" y="0"/>
            <a:ext cx="1691680" cy="446276"/>
          </a:xfrm>
          <a:prstGeom prst="rect">
            <a:avLst/>
          </a:prstGeom>
          <a:solidFill>
            <a:schemeClr val="bg1"/>
          </a:solidFill>
        </p:spPr>
        <p:txBody>
          <a:bodyPr wrap="square" rtlCol="0">
            <a:spAutoFit/>
          </a:bodyPr>
          <a:lstStyle/>
          <a:p>
            <a:r>
              <a:rPr lang="fr-FR" sz="2000" b="1" u="sng" dirty="0" smtClean="0"/>
              <a:t>Document 3 :</a:t>
            </a:r>
            <a:endParaRPr lang="fr-FR" b="1" dirty="0" smtClean="0"/>
          </a:p>
          <a:p>
            <a:endParaRPr lang="fr-FR" sz="200" b="1" u="sng" dirty="0"/>
          </a:p>
        </p:txBody>
      </p:sp>
      <p:sp>
        <p:nvSpPr>
          <p:cNvPr id="4" name="ZoneTexte 3"/>
          <p:cNvSpPr txBox="1"/>
          <p:nvPr/>
        </p:nvSpPr>
        <p:spPr>
          <a:xfrm>
            <a:off x="0" y="4765119"/>
            <a:ext cx="8892480" cy="2092881"/>
          </a:xfrm>
          <a:prstGeom prst="rect">
            <a:avLst/>
          </a:prstGeom>
          <a:solidFill>
            <a:schemeClr val="bg1"/>
          </a:solidFill>
        </p:spPr>
        <p:txBody>
          <a:bodyPr wrap="square" rtlCol="0">
            <a:spAutoFit/>
          </a:bodyPr>
          <a:lstStyle/>
          <a:p>
            <a:pPr algn="ctr"/>
            <a:r>
              <a:rPr lang="fr-FR" b="1" dirty="0" smtClean="0"/>
              <a:t>La Petite Roquette – (1836-1973) - « promenoirs cellulaires »</a:t>
            </a:r>
          </a:p>
          <a:p>
            <a:pPr algn="ctr"/>
            <a:endParaRPr lang="fr-FR" sz="600" b="1" dirty="0" smtClean="0"/>
          </a:p>
          <a:p>
            <a:pPr algn="just"/>
            <a:r>
              <a:rPr lang="fr-FR" sz="1600" b="1" dirty="0" smtClean="0"/>
              <a:t>La prison</a:t>
            </a:r>
            <a:r>
              <a:rPr lang="fr-FR" sz="1600" dirty="0" smtClean="0"/>
              <a:t> de la Petite Roquette, ouverte en 1836 à Paris,  est </a:t>
            </a:r>
            <a:r>
              <a:rPr lang="fr-FR" sz="1600" b="1" dirty="0" smtClean="0"/>
              <a:t>une prison cellulaire pour mineurs délinquants (article 67 du Code Pénal), vagabonds et enfants relevant de la Correction paternelle (article 376 du Code Civil de 1804)</a:t>
            </a:r>
            <a:r>
              <a:rPr lang="fr-FR" sz="1600" dirty="0" smtClean="0"/>
              <a:t>. </a:t>
            </a:r>
          </a:p>
          <a:p>
            <a:pPr algn="just"/>
            <a:r>
              <a:rPr lang="fr-FR" sz="1600" b="1" dirty="0" smtClean="0"/>
              <a:t>Sa devise est « silence, obéissance, travail »</a:t>
            </a:r>
            <a:r>
              <a:rPr lang="fr-FR" sz="1600" dirty="0" smtClean="0"/>
              <a:t>. Le régime cellulaire strict (isolement de jour et de nuit) y est appliqué. Les promenades dans ses promenoirs individuels constituent l’unique sortie de la journée.</a:t>
            </a:r>
          </a:p>
          <a:p>
            <a:pPr algn="r"/>
            <a:r>
              <a:rPr lang="fr-FR" i="1" dirty="0" smtClean="0"/>
              <a:t> </a:t>
            </a:r>
            <a:r>
              <a:rPr lang="fr-FR" b="1" i="1" dirty="0" smtClean="0"/>
              <a:t>http://www.criminocorpus.cnrs.fr/expos/prisondeparis2/</a:t>
            </a:r>
          </a:p>
          <a:p>
            <a:pPr algn="just"/>
            <a:endParaRPr lang="fr-FR" sz="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screen"/>
          <a:srcRect/>
          <a:stretch>
            <a:fillRect/>
          </a:stretch>
        </p:blipFill>
        <p:spPr bwMode="auto">
          <a:xfrm>
            <a:off x="1030593" y="188640"/>
            <a:ext cx="7501847" cy="4581128"/>
          </a:xfrm>
          <a:prstGeom prst="rect">
            <a:avLst/>
          </a:prstGeom>
          <a:noFill/>
          <a:ln w="9525">
            <a:noFill/>
            <a:miter lim="800000"/>
            <a:headEnd/>
            <a:tailEnd/>
          </a:ln>
        </p:spPr>
      </p:pic>
      <p:sp>
        <p:nvSpPr>
          <p:cNvPr id="2" name="ZoneTexte 1"/>
          <p:cNvSpPr txBox="1"/>
          <p:nvPr/>
        </p:nvSpPr>
        <p:spPr>
          <a:xfrm>
            <a:off x="0" y="0"/>
            <a:ext cx="1619672" cy="400110"/>
          </a:xfrm>
          <a:prstGeom prst="rect">
            <a:avLst/>
          </a:prstGeom>
          <a:solidFill>
            <a:schemeClr val="bg1"/>
          </a:solidFill>
        </p:spPr>
        <p:txBody>
          <a:bodyPr wrap="square" rtlCol="0">
            <a:spAutoFit/>
          </a:bodyPr>
          <a:lstStyle/>
          <a:p>
            <a:r>
              <a:rPr lang="fr-FR" sz="2000" b="1" u="sng" dirty="0" smtClean="0"/>
              <a:t>Document 4 : </a:t>
            </a:r>
            <a:endParaRPr lang="fr-FR" sz="2000" b="1" u="sng" dirty="0"/>
          </a:p>
        </p:txBody>
      </p:sp>
      <p:sp>
        <p:nvSpPr>
          <p:cNvPr id="4" name="ZoneTexte 3"/>
          <p:cNvSpPr txBox="1"/>
          <p:nvPr/>
        </p:nvSpPr>
        <p:spPr>
          <a:xfrm>
            <a:off x="0" y="4653136"/>
            <a:ext cx="9144000" cy="2008242"/>
          </a:xfrm>
          <a:prstGeom prst="rect">
            <a:avLst/>
          </a:prstGeom>
          <a:solidFill>
            <a:schemeClr val="bg1"/>
          </a:solidFill>
          <a:ln>
            <a:solidFill>
              <a:schemeClr val="bg1"/>
            </a:solidFill>
          </a:ln>
        </p:spPr>
        <p:txBody>
          <a:bodyPr wrap="square" rtlCol="0">
            <a:spAutoFit/>
          </a:bodyPr>
          <a:lstStyle/>
          <a:p>
            <a:pPr algn="ctr"/>
            <a:r>
              <a:rPr lang="fr-FR" b="1" dirty="0" smtClean="0"/>
              <a:t>Saint-Hilaire – colonie pénitentiaire - « Des colons punis de casse des cailloux vers 1930 »</a:t>
            </a:r>
          </a:p>
          <a:p>
            <a:pPr algn="just"/>
            <a:endParaRPr lang="fr-FR" sz="600" dirty="0" smtClean="0"/>
          </a:p>
          <a:p>
            <a:pPr algn="just"/>
            <a:r>
              <a:rPr lang="fr-FR" sz="1600" dirty="0" smtClean="0"/>
              <a:t>Cette colonie pénitentiaire en milieu agricole est chargée de « </a:t>
            </a:r>
            <a:r>
              <a:rPr lang="fr-FR" sz="1600" b="1" dirty="0" smtClean="0"/>
              <a:t>rééduquer » les mineurs par le travail </a:t>
            </a:r>
            <a:r>
              <a:rPr lang="fr-FR" sz="1600" dirty="0" smtClean="0"/>
              <a:t>(agriculture, élevage mais aussi participation aux tâches quotidiennes comme la cuisine et l’entretien du linge)</a:t>
            </a:r>
            <a:r>
              <a:rPr lang="fr-FR" sz="1600" b="1" dirty="0" smtClean="0"/>
              <a:t> et la discipline </a:t>
            </a:r>
            <a:r>
              <a:rPr lang="fr-FR" sz="1600" dirty="0" smtClean="0"/>
              <a:t>(les repas se font en silence et l’une des punitions les plus courantes est la « casse de cailloux ».) </a:t>
            </a:r>
          </a:p>
          <a:p>
            <a:pPr algn="just"/>
            <a:r>
              <a:rPr lang="fr-FR" sz="1600" dirty="0" smtClean="0"/>
              <a:t>Les </a:t>
            </a:r>
            <a:r>
              <a:rPr lang="fr-FR" sz="1600" b="1" dirty="0" smtClean="0"/>
              <a:t>adolescents âgés en moyenne de 14 à 16 ans</a:t>
            </a:r>
            <a:r>
              <a:rPr lang="fr-FR" sz="1600" dirty="0" smtClean="0"/>
              <a:t> y sont placés majoritairement </a:t>
            </a:r>
            <a:r>
              <a:rPr lang="fr-FR" sz="1600" b="1" dirty="0" smtClean="0"/>
              <a:t>en vertu de l’article 66 du Code pénal</a:t>
            </a:r>
            <a:r>
              <a:rPr lang="fr-FR" sz="1600" dirty="0" smtClean="0"/>
              <a:t>. </a:t>
            </a:r>
          </a:p>
        </p:txBody>
      </p:sp>
      <p:sp>
        <p:nvSpPr>
          <p:cNvPr id="5" name="ZoneTexte 4"/>
          <p:cNvSpPr txBox="1"/>
          <p:nvPr/>
        </p:nvSpPr>
        <p:spPr>
          <a:xfrm>
            <a:off x="3347864" y="6488668"/>
            <a:ext cx="5796136" cy="369332"/>
          </a:xfrm>
          <a:prstGeom prst="rect">
            <a:avLst/>
          </a:prstGeom>
          <a:noFill/>
        </p:spPr>
        <p:txBody>
          <a:bodyPr wrap="square" rtlCol="0">
            <a:spAutoFit/>
          </a:bodyPr>
          <a:lstStyle/>
          <a:p>
            <a:r>
              <a:rPr lang="fr-FR" b="1" i="1" dirty="0" smtClean="0"/>
              <a:t>http://www.criminocorpus.cnrs.fr/expos/saint-hilaire</a:t>
            </a:r>
            <a:r>
              <a:rPr lang="fr-FR" dirty="0" smtClean="0"/>
              <a:t>/</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6691" y="188640"/>
          <a:ext cx="8757797" cy="6233160"/>
        </p:xfrm>
        <a:graphic>
          <a:graphicData uri="http://schemas.openxmlformats.org/drawingml/2006/table">
            <a:tbl>
              <a:tblPr firstRow="1" bandRow="1">
                <a:tableStyleId>{5940675A-B579-460E-94D1-54222C63F5DA}</a:tableStyleId>
              </a:tblPr>
              <a:tblGrid>
                <a:gridCol w="1800200"/>
                <a:gridCol w="3501213"/>
                <a:gridCol w="3456384"/>
              </a:tblGrid>
              <a:tr h="370840">
                <a:tc>
                  <a:txBody>
                    <a:bodyPr/>
                    <a:lstStyle/>
                    <a:p>
                      <a:endParaRPr lang="fr-FR" sz="1400"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PRISON DE LA PETITE  ROQUETTE</a:t>
                      </a:r>
                    </a:p>
                    <a:p>
                      <a:pPr algn="ctr"/>
                      <a:endParaRPr lang="fr-FR" sz="1600" b="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COLONIE </a:t>
                      </a:r>
                      <a:r>
                        <a:rPr lang="fr-FR" sz="1600" b="1" baseline="0" dirty="0" smtClean="0"/>
                        <a:t>DE SAINT HILAIRE</a:t>
                      </a:r>
                      <a:endParaRPr lang="fr-FR"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p>
                  </a:txBody>
                  <a:tcPr anchor="ctr">
                    <a:solidFill>
                      <a:schemeClr val="bg1">
                        <a:lumMod val="8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tx1"/>
                          </a:solidFill>
                          <a:latin typeface="Lucida Handwriting" pitchFamily="66" charset="0"/>
                          <a:ea typeface="+mn-ea"/>
                          <a:cs typeface="+mn-cs"/>
                        </a:rPr>
                        <a:t>Qui y est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tx1"/>
                          </a:solidFill>
                          <a:latin typeface="Lucida Handwriting" pitchFamily="66" charset="0"/>
                          <a:ea typeface="+mn-ea"/>
                          <a:cs typeface="+mn-cs"/>
                        </a:rPr>
                        <a:t>enfermé ?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tx1"/>
                          </a:solidFill>
                          <a:latin typeface="Lucida Handwriting" pitchFamily="66" charset="0"/>
                          <a:ea typeface="+mn-ea"/>
                          <a:cs typeface="+mn-cs"/>
                        </a:rPr>
                        <a:t>Où cela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tx1"/>
                        </a:solidFill>
                        <a:latin typeface="Lucida Handwriting" pitchFamily="66" charset="0"/>
                        <a:ea typeface="+mn-ea"/>
                        <a:cs typeface="+mn-cs"/>
                      </a:endParaRP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txBody>
                  <a:tcPr/>
                </a:tc>
                <a:tc>
                  <a:txBody>
                    <a:bodyPr/>
                    <a:lstStyle/>
                    <a:p>
                      <a:endParaRPr lang="fr-FR" sz="1400" b="0" kern="1200" dirty="0" smtClean="0">
                        <a:solidFill>
                          <a:schemeClr val="tx1"/>
                        </a:solidFill>
                        <a:latin typeface="+mn-lt"/>
                        <a:ea typeface="+mn-ea"/>
                        <a:cs typeface="+mn-cs"/>
                      </a:endParaRPr>
                    </a:p>
                  </a:txBody>
                  <a:tcPr/>
                </a:tc>
              </a:tr>
              <a:tr h="370840">
                <a:tc>
                  <a:txBody>
                    <a:bodyPr/>
                    <a:lstStyle/>
                    <a:p>
                      <a:pPr marL="0" algn="ctr" defTabSz="914400" rtl="0" eaLnBrk="1" latinLnBrk="0" hangingPunct="1"/>
                      <a:r>
                        <a:rPr lang="fr-FR" sz="1300" kern="1200" dirty="0" smtClean="0">
                          <a:solidFill>
                            <a:schemeClr val="tx1"/>
                          </a:solidFill>
                          <a:latin typeface="Lucida Handwriting" pitchFamily="66" charset="0"/>
                          <a:ea typeface="+mn-ea"/>
                          <a:cs typeface="+mn-cs"/>
                        </a:rPr>
                        <a:t>Comment les</a:t>
                      </a:r>
                    </a:p>
                    <a:p>
                      <a:pPr marL="0" algn="ctr" defTabSz="914400" rtl="0" eaLnBrk="1" latinLnBrk="0" hangingPunct="1"/>
                      <a:r>
                        <a:rPr lang="fr-FR" sz="1300" kern="1200" dirty="0" smtClean="0">
                          <a:solidFill>
                            <a:schemeClr val="tx1"/>
                          </a:solidFill>
                          <a:latin typeface="Lucida Handwriting" pitchFamily="66" charset="0"/>
                          <a:ea typeface="+mn-ea"/>
                          <a:cs typeface="+mn-cs"/>
                        </a:rPr>
                        <a:t>mineurs  sont- ils « rééduqués » ?</a:t>
                      </a:r>
                    </a:p>
                  </a:txBody>
                  <a:tcPr anchor="ctr">
                    <a:solidFill>
                      <a:schemeClr val="bg1">
                        <a:lumMod val="85000"/>
                      </a:schemeClr>
                    </a:solidFill>
                  </a:tcPr>
                </a:tc>
                <a:tc>
                  <a:txBody>
                    <a:bodyPr/>
                    <a:lstStyle/>
                    <a:p>
                      <a:endParaRPr lang="fr-FR" sz="1400" b="0" kern="1200" dirty="0" smtClean="0">
                        <a:solidFill>
                          <a:schemeClr val="tx1"/>
                        </a:solidFill>
                        <a:latin typeface="+mn-lt"/>
                        <a:ea typeface="+mn-ea"/>
                        <a:cs typeface="+mn-cs"/>
                      </a:endParaRPr>
                    </a:p>
                    <a:p>
                      <a:endParaRPr lang="fr-FR" sz="1400" b="0" kern="1200" dirty="0" smtClean="0">
                        <a:solidFill>
                          <a:schemeClr val="tx1"/>
                        </a:solidFill>
                        <a:latin typeface="+mn-lt"/>
                        <a:ea typeface="+mn-ea"/>
                        <a:cs typeface="+mn-cs"/>
                      </a:endParaRPr>
                    </a:p>
                    <a:p>
                      <a:endParaRPr lang="fr-FR" sz="1400" b="0" kern="1200" dirty="0" smtClean="0">
                        <a:solidFill>
                          <a:schemeClr val="tx1"/>
                        </a:solidFill>
                        <a:latin typeface="+mn-lt"/>
                        <a:ea typeface="+mn-ea"/>
                        <a:cs typeface="+mn-cs"/>
                      </a:endParaRPr>
                    </a:p>
                    <a:p>
                      <a:endParaRPr lang="fr-FR" sz="1400" b="0" kern="1200" dirty="0" smtClean="0">
                        <a:solidFill>
                          <a:schemeClr val="tx1"/>
                        </a:solidFill>
                        <a:latin typeface="+mn-lt"/>
                        <a:ea typeface="+mn-ea"/>
                        <a:cs typeface="+mn-cs"/>
                      </a:endParaRPr>
                    </a:p>
                  </a:txBody>
                  <a:tcPr/>
                </a:tc>
                <a:tc>
                  <a:txBody>
                    <a:bodyPr/>
                    <a:lstStyle/>
                    <a:p>
                      <a:endParaRPr lang="fr-FR" sz="1400" b="0" kern="1200" dirty="0" smtClean="0">
                        <a:solidFill>
                          <a:schemeClr val="tx1"/>
                        </a:solidFill>
                        <a:latin typeface="+mn-lt"/>
                        <a:ea typeface="+mn-ea"/>
                        <a:cs typeface="+mn-cs"/>
                      </a:endParaRPr>
                    </a:p>
                  </a:txBody>
                  <a:tcPr/>
                </a:tc>
              </a:tr>
              <a:tr h="2854632">
                <a:tc>
                  <a:txBody>
                    <a:bodyPr/>
                    <a:lstStyle/>
                    <a:p>
                      <a:pPr marL="0" algn="ctr" defTabSz="914400" rtl="0" eaLnBrk="1" latinLnBrk="0" hangingPunct="1"/>
                      <a:r>
                        <a:rPr lang="fr-FR" sz="1300" kern="1200" dirty="0" smtClean="0">
                          <a:solidFill>
                            <a:schemeClr val="tx1"/>
                          </a:solidFill>
                          <a:latin typeface="Lucida Handwriting" pitchFamily="66" charset="0"/>
                          <a:ea typeface="+mn-ea"/>
                          <a:cs typeface="+mn-cs"/>
                        </a:rPr>
                        <a:t>Quels articles de loi  permettent l’enfermement ?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tx1"/>
                        </a:solidFill>
                        <a:latin typeface="Lucida Handwriting" pitchFamily="66" charset="0"/>
                        <a:ea typeface="+mn-ea"/>
                        <a:cs typeface="+mn-cs"/>
                      </a:endParaRPr>
                    </a:p>
                    <a:p>
                      <a:pPr marL="0" algn="ctr" defTabSz="914400" rtl="0" eaLnBrk="1" latinLnBrk="0" hangingPunct="1"/>
                      <a:endParaRPr lang="fr-FR" sz="1300" kern="1200" dirty="0" smtClean="0">
                        <a:solidFill>
                          <a:schemeClr val="tx1"/>
                        </a:solidFill>
                        <a:latin typeface="Lucida Handwriting" pitchFamily="66" charset="0"/>
                        <a:ea typeface="+mn-ea"/>
                        <a:cs typeface="+mn-cs"/>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u="none" kern="1200" dirty="0" smtClean="0">
                        <a:solidFill>
                          <a:schemeClr val="tx1"/>
                        </a:solidFill>
                        <a:latin typeface="+mn-lt"/>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u="sng"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u="sng"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0" u="sng" kern="1200" dirty="0" smtClean="0">
                          <a:solidFill>
                            <a:schemeClr val="tx1"/>
                          </a:solidFill>
                          <a:latin typeface="Lucida Handwriting" pitchFamily="66" charset="0"/>
                          <a:ea typeface="+mn-ea"/>
                          <a:cs typeface="+mn-cs"/>
                          <a:sym typeface="Wingdings 2"/>
                        </a:rPr>
                        <a:t>En dehors d’un juge , qui peut demander </a:t>
                      </a:r>
                      <a:r>
                        <a:rPr lang="fr-FR" sz="1100" u="sng" kern="1200" dirty="0" smtClean="0">
                          <a:solidFill>
                            <a:schemeClr val="tx1"/>
                          </a:solidFill>
                          <a:latin typeface="Lucida Handwriting" pitchFamily="66" charset="0"/>
                          <a:ea typeface="+mn-ea"/>
                          <a:cs typeface="+mn-cs"/>
                          <a:sym typeface="Wingdings 2"/>
                        </a:rPr>
                        <a:t>l’arrestation  et la détention du mineur ? </a:t>
                      </a:r>
                      <a:r>
                        <a:rPr lang="fr-FR" sz="1100" b="0" u="sng" kern="1200" dirty="0" smtClean="0">
                          <a:solidFill>
                            <a:schemeClr val="tx1"/>
                          </a:solidFill>
                          <a:latin typeface="Lucida Handwriting" pitchFamily="66" charset="0"/>
                          <a:ea typeface="+mn-ea"/>
                          <a:cs typeface="+mn-cs"/>
                          <a:sym typeface="Wingdings 2"/>
                        </a:rPr>
                        <a:t>Pour quelle</a:t>
                      </a:r>
                      <a:r>
                        <a:rPr lang="fr-FR" sz="1100" b="0" u="sng" kern="1200" baseline="0" dirty="0" smtClean="0">
                          <a:solidFill>
                            <a:schemeClr val="tx1"/>
                          </a:solidFill>
                          <a:latin typeface="Lucida Handwriting" pitchFamily="66" charset="0"/>
                          <a:ea typeface="+mn-ea"/>
                          <a:cs typeface="+mn-cs"/>
                          <a:sym typeface="Wingdings 2"/>
                        </a:rPr>
                        <a:t> </a:t>
                      </a:r>
                      <a:r>
                        <a:rPr lang="fr-FR" sz="1100" b="0" u="sng" kern="1200" dirty="0" smtClean="0">
                          <a:solidFill>
                            <a:schemeClr val="tx1"/>
                          </a:solidFill>
                          <a:latin typeface="Lucida Handwriting" pitchFamily="66" charset="0"/>
                          <a:ea typeface="+mn-ea"/>
                          <a:cs typeface="+mn-cs"/>
                          <a:sym typeface="Wingdings 2"/>
                        </a:rPr>
                        <a:t>raison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tx1"/>
                          </a:solidFill>
                          <a:latin typeface="Lucida Handwriting" pitchFamily="66" charset="0"/>
                          <a:ea typeface="+mn-ea"/>
                          <a:cs typeface="+mn-cs"/>
                          <a:sym typeface="Wingdings 2"/>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kern="1200" dirty="0" smtClean="0">
                        <a:solidFill>
                          <a:schemeClr val="tx1"/>
                        </a:solidFill>
                        <a:latin typeface="+mn-lt"/>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0" u="sng" kern="1200" dirty="0" smtClean="0">
                          <a:solidFill>
                            <a:schemeClr val="tx1"/>
                          </a:solidFill>
                          <a:latin typeface="Lucida Handwriting" pitchFamily="66" charset="0"/>
                          <a:ea typeface="+mn-ea"/>
                          <a:cs typeface="+mn-cs"/>
                          <a:sym typeface="Wingdings 2"/>
                        </a:rPr>
                        <a:t>D’après l’article 67, le mineur qui a agi avec discernement est condamné. Qui juge les mineurs ? Quelles peines s’appliquent ? </a:t>
                      </a:r>
                    </a:p>
                    <a:p>
                      <a:pPr algn="ctr"/>
                      <a:endParaRPr lang="fr-FR"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2"/>
                        <a:buNone/>
                        <a:tabLst/>
                        <a:defRPr/>
                      </a:pPr>
                      <a:endParaRPr lang="fr-FR" sz="1400" kern="1200" dirty="0" smtClean="0">
                        <a:solidFill>
                          <a:schemeClr val="tx1"/>
                        </a:solidFill>
                        <a:latin typeface="+mn-lt"/>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 typeface="Wingdings 2"/>
                        <a:buNone/>
                        <a:tabLst/>
                        <a:defRPr/>
                      </a:pPr>
                      <a:endParaRPr lang="fr-FR" sz="1400" kern="1200" dirty="0" smtClean="0">
                        <a:solidFill>
                          <a:schemeClr val="tx1"/>
                        </a:solidFill>
                        <a:latin typeface="+mn-lt"/>
                        <a:ea typeface="+mn-ea"/>
                        <a:cs typeface="+mn-cs"/>
                        <a:sym typeface="Wingdings 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u="sng"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u="sng"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u="sng" kern="1200" dirty="0" smtClean="0">
                        <a:solidFill>
                          <a:schemeClr val="tx1"/>
                        </a:solidFill>
                        <a:latin typeface="Lucida Handwriting" pitchFamily="66" charset="0"/>
                        <a:ea typeface="+mn-ea"/>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0" u="sng" kern="1200" dirty="0" smtClean="0">
                          <a:solidFill>
                            <a:schemeClr val="tx1"/>
                          </a:solidFill>
                          <a:latin typeface="Lucida Handwriting" pitchFamily="66" charset="0"/>
                          <a:ea typeface="+mn-ea"/>
                          <a:cs typeface="+mn-cs"/>
                          <a:sym typeface="Wingdings 2"/>
                        </a:rPr>
                        <a:t>D’après cet article, ces mineurs ont-ils été reconnus coupables ou non coupables ? Quel mot le dit ?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Lucida Handwriting" pitchFamily="66"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Lucida Handwriting" pitchFamily="66"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Lucida Handwriting" pitchFamily="66"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Lucida Handwriting" pitchFamily="66"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0" u="sng" kern="1200" dirty="0" smtClean="0">
                          <a:solidFill>
                            <a:schemeClr val="tx1"/>
                          </a:solidFill>
                          <a:latin typeface="Lucida Handwriting" pitchFamily="66" charset="0"/>
                          <a:ea typeface="+mn-ea"/>
                          <a:cs typeface="+mn-cs"/>
                          <a:sym typeface="Wingdings 2"/>
                        </a:rPr>
                        <a:t>Pourtant que leur arrive-t-il ?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tx1"/>
                        </a:solidFill>
                        <a:latin typeface="Lucida Handwriting" pitchFamily="66" charset="0"/>
                        <a:ea typeface="+mn-ea"/>
                        <a:cs typeface="+mn-cs"/>
                        <a:sym typeface="Wingdings 2"/>
                      </a:endParaRPr>
                    </a:p>
                    <a:p>
                      <a:pPr algn="ctr"/>
                      <a:endParaRPr lang="fr-FR" sz="1200" b="0" kern="1200" dirty="0" smtClean="0">
                        <a:solidFill>
                          <a:schemeClr val="tx1"/>
                        </a:solidFill>
                        <a:latin typeface="Lucida Handwriting" pitchFamily="66" charset="0"/>
                        <a:ea typeface="+mn-ea"/>
                        <a:cs typeface="+mn-cs"/>
                      </a:endParaRPr>
                    </a:p>
                    <a:p>
                      <a:pPr algn="ctr"/>
                      <a:endParaRPr lang="fr-FR" sz="1200" b="0" kern="1200" dirty="0" smtClean="0">
                        <a:solidFill>
                          <a:schemeClr val="tx1"/>
                        </a:solidFill>
                        <a:latin typeface="Lucida Handwriting" pitchFamily="66" charset="0"/>
                        <a:ea typeface="+mn-ea"/>
                        <a:cs typeface="+mn-cs"/>
                      </a:endParaRPr>
                    </a:p>
                    <a:p>
                      <a:pPr algn="ctr"/>
                      <a:endParaRPr lang="fr-FR" sz="1200" b="0" kern="1200" dirty="0" smtClean="0">
                        <a:solidFill>
                          <a:schemeClr val="tx1"/>
                        </a:solidFill>
                        <a:latin typeface="Lucida Handwriting" pitchFamily="66" charset="0"/>
                        <a:ea typeface="+mn-ea"/>
                        <a:cs typeface="+mn-cs"/>
                      </a:endParaRPr>
                    </a:p>
                    <a:p>
                      <a:pPr algn="ctr"/>
                      <a:endParaRPr lang="fr-FR" sz="1200" b="0" kern="1200" dirty="0" smtClean="0">
                        <a:solidFill>
                          <a:schemeClr val="tx1"/>
                        </a:solidFill>
                        <a:latin typeface="Lucida Handwriting" pitchFamily="66" charset="0"/>
                        <a:ea typeface="+mn-ea"/>
                        <a:cs typeface="+mn-cs"/>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32656"/>
            <a:ext cx="9144000" cy="677108"/>
          </a:xfrm>
          <a:prstGeom prst="rect">
            <a:avLst/>
          </a:prstGeom>
          <a:solidFill>
            <a:schemeClr val="bg1"/>
          </a:solidFill>
        </p:spPr>
        <p:txBody>
          <a:bodyPr wrap="square" rtlCol="0">
            <a:spAutoFit/>
          </a:bodyPr>
          <a:lstStyle/>
          <a:p>
            <a:r>
              <a:rPr lang="fr-FR" sz="2000" b="1" u="sng" dirty="0" smtClean="0"/>
              <a:t>Document 5:</a:t>
            </a:r>
            <a:r>
              <a:rPr lang="fr-FR" sz="2000" b="1" dirty="0" smtClean="0"/>
              <a:t>    </a:t>
            </a:r>
            <a:r>
              <a:rPr lang="fr-FR" b="1" dirty="0" smtClean="0"/>
              <a:t>Articles 66 et 67 du Code Pénal de 1810</a:t>
            </a:r>
          </a:p>
          <a:p>
            <a:r>
              <a:rPr lang="fr-FR" b="1" u="sng" dirty="0" smtClean="0"/>
              <a:t> </a:t>
            </a:r>
            <a:endParaRPr lang="fr-FR" b="1" u="sng" dirty="0"/>
          </a:p>
        </p:txBody>
      </p:sp>
      <p:sp>
        <p:nvSpPr>
          <p:cNvPr id="3" name="Rectangle 2"/>
          <p:cNvSpPr/>
          <p:nvPr/>
        </p:nvSpPr>
        <p:spPr>
          <a:xfrm>
            <a:off x="323528" y="1268760"/>
            <a:ext cx="8424936" cy="4001095"/>
          </a:xfrm>
          <a:prstGeom prst="rect">
            <a:avLst/>
          </a:prstGeom>
        </p:spPr>
        <p:txBody>
          <a:bodyPr wrap="square">
            <a:spAutoFit/>
          </a:bodyPr>
          <a:lstStyle/>
          <a:p>
            <a:r>
              <a:rPr lang="fr-FR" b="1" dirty="0" smtClean="0"/>
              <a:t>ARTICLE 66. </a:t>
            </a:r>
          </a:p>
          <a:p>
            <a:r>
              <a:rPr lang="fr-FR" sz="2000" dirty="0" smtClean="0"/>
              <a:t>Lorsque l'accusé aura </a:t>
            </a:r>
            <a:r>
              <a:rPr lang="fr-FR" sz="2000" b="1" dirty="0" smtClean="0"/>
              <a:t>moins de seize ans, s'il est décidé qu'il a agi </a:t>
            </a:r>
            <a:r>
              <a:rPr lang="fr-FR" sz="2000" b="1" i="1" dirty="0" smtClean="0"/>
              <a:t>sans discernement</a:t>
            </a:r>
            <a:r>
              <a:rPr lang="fr-FR" sz="2000" b="1" dirty="0" smtClean="0"/>
              <a:t>, il sera acquitté</a:t>
            </a:r>
            <a:r>
              <a:rPr lang="fr-FR" sz="2000" dirty="0" smtClean="0"/>
              <a:t> ; </a:t>
            </a:r>
            <a:r>
              <a:rPr lang="fr-FR" sz="2000" b="1" dirty="0" smtClean="0"/>
              <a:t>mais il sera, selon les circonstances, remis à ses parents, ou conduit dans une maison de correction</a:t>
            </a:r>
            <a:r>
              <a:rPr lang="fr-FR" sz="2000" dirty="0" smtClean="0"/>
              <a:t>, </a:t>
            </a:r>
            <a:r>
              <a:rPr lang="fr-FR" sz="2000" b="1" dirty="0" smtClean="0"/>
              <a:t>pour y être élevé et détenu pendant tel nombre d'années que le jugement déterminera</a:t>
            </a:r>
            <a:r>
              <a:rPr lang="fr-FR" sz="2000" dirty="0" smtClean="0"/>
              <a:t>, et qui toutefois ne pourra excéder l'époque où il aura accompli sa vingtième année. </a:t>
            </a:r>
          </a:p>
          <a:p>
            <a:endParaRPr lang="fr-FR" dirty="0" smtClean="0"/>
          </a:p>
          <a:p>
            <a:r>
              <a:rPr lang="fr-FR" b="1" dirty="0" smtClean="0"/>
              <a:t>ARTICLE 67. </a:t>
            </a:r>
          </a:p>
          <a:p>
            <a:r>
              <a:rPr lang="fr-FR" sz="2000" b="1" dirty="0" smtClean="0"/>
              <a:t>S’il est décidé qu'il a agi </a:t>
            </a:r>
            <a:r>
              <a:rPr lang="fr-FR" sz="2000" b="1" i="1" dirty="0" smtClean="0"/>
              <a:t>avec discernement</a:t>
            </a:r>
            <a:r>
              <a:rPr lang="fr-FR" sz="2000" b="1" dirty="0" smtClean="0"/>
              <a:t>, les peines seront prononcées </a:t>
            </a:r>
            <a:r>
              <a:rPr lang="fr-FR" sz="2000" dirty="0" smtClean="0"/>
              <a:t>ainsi qu'il suit : </a:t>
            </a:r>
          </a:p>
          <a:p>
            <a:r>
              <a:rPr lang="fr-FR" sz="2000" dirty="0" smtClean="0"/>
              <a:t>S'il a encouru la peine de mort, des travaux forcés à perpétuité, ou de la déportation, il sera condamné à la peine de dix à vingt ans d'emprisonnement dans une maison de correction  […]. </a:t>
            </a:r>
            <a:endParaRPr lang="fr-FR" sz="2000" dirty="0"/>
          </a:p>
        </p:txBody>
      </p:sp>
      <p:sp>
        <p:nvSpPr>
          <p:cNvPr id="4" name="ZoneTexte 3"/>
          <p:cNvSpPr txBox="1"/>
          <p:nvPr/>
        </p:nvSpPr>
        <p:spPr>
          <a:xfrm>
            <a:off x="251520" y="5373216"/>
            <a:ext cx="8640960" cy="338554"/>
          </a:xfrm>
          <a:prstGeom prst="rect">
            <a:avLst/>
          </a:prstGeom>
          <a:noFill/>
        </p:spPr>
        <p:txBody>
          <a:bodyPr wrap="square" rtlCol="0">
            <a:spAutoFit/>
          </a:bodyPr>
          <a:lstStyle/>
          <a:p>
            <a:r>
              <a:rPr lang="fr-FR" sz="1600" b="1" i="1" dirty="0" smtClean="0"/>
              <a:t>http://ledroitcriminel.free.fr/la_legislation_criminelle/anciens_textes/code_penal_de_1810.htm</a:t>
            </a:r>
          </a:p>
        </p:txBody>
      </p:sp>
      <p:cxnSp>
        <p:nvCxnSpPr>
          <p:cNvPr id="5" name="Connecteur droit 4"/>
          <p:cNvCxnSpPr/>
          <p:nvPr/>
        </p:nvCxnSpPr>
        <p:spPr>
          <a:xfrm>
            <a:off x="2699792" y="1916832"/>
            <a:ext cx="4968552"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467544" y="2204864"/>
            <a:ext cx="8208912"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467544" y="2492896"/>
            <a:ext cx="5256584"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67544" y="4005064"/>
            <a:ext cx="7704856"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893</Words>
  <Application>Microsoft Office PowerPoint</Application>
  <PresentationFormat>Affichage à l'écran (4:3)</PresentationFormat>
  <Paragraphs>129</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Dhers Family</dc:creator>
  <cp:lastModifiedBy>Dhers Family</cp:lastModifiedBy>
  <cp:revision>47</cp:revision>
  <dcterms:created xsi:type="dcterms:W3CDTF">2011-01-26T13:22:31Z</dcterms:created>
  <dcterms:modified xsi:type="dcterms:W3CDTF">2011-02-06T10:59:42Z</dcterms:modified>
</cp:coreProperties>
</file>