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78" r:id="rId2"/>
    <p:sldId id="283" r:id="rId3"/>
    <p:sldId id="293" r:id="rId4"/>
    <p:sldId id="290" r:id="rId5"/>
    <p:sldId id="291" r:id="rId6"/>
    <p:sldId id="304" r:id="rId7"/>
    <p:sldId id="310" r:id="rId8"/>
    <p:sldId id="305" r:id="rId9"/>
    <p:sldId id="307" r:id="rId10"/>
    <p:sldId id="308" r:id="rId11"/>
    <p:sldId id="309" r:id="rId12"/>
    <p:sldId id="306" r:id="rId13"/>
    <p:sldId id="288" r:id="rId14"/>
    <p:sldId id="295" r:id="rId15"/>
    <p:sldId id="282" r:id="rId16"/>
    <p:sldId id="302" r:id="rId17"/>
    <p:sldId id="280" r:id="rId18"/>
    <p:sldId id="292" r:id="rId19"/>
    <p:sldId id="301" r:id="rId20"/>
    <p:sldId id="303"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1549" autoAdjust="0"/>
  </p:normalViewPr>
  <p:slideViewPr>
    <p:cSldViewPr>
      <p:cViewPr>
        <p:scale>
          <a:sx n="66" d="100"/>
          <a:sy n="66" d="100"/>
        </p:scale>
        <p:origin x="-2040"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DDE8C73-455D-460D-89B3-B23C49A08D25}" type="datetimeFigureOut">
              <a:rPr lang="fr-FR" smtClean="0"/>
              <a:pPr/>
              <a:t>06/02/2011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8E7F82E-BA1B-495C-82E5-008E71B1727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E8C73-455D-460D-89B3-B23C49A08D25}" type="datetimeFigureOut">
              <a:rPr lang="fr-FR" smtClean="0"/>
              <a:pPr/>
              <a:t>06/02/2011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7F82E-BA1B-495C-82E5-008E71B1727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www.enfantsenjustice.fr/publi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www.vie-publique.fr/politiques-publiques/jeunes-justice/chronologie/" TargetMode="External"/><Relationship Id="rId2" Type="http://schemas.openxmlformats.org/officeDocument/2006/relationships/hyperlink" Target="http://www.legifrance.gouv.fr/rechCodeArticle.do?reprise=true&amp;page=1" TargetMode="External"/><Relationship Id="rId1" Type="http://schemas.openxmlformats.org/officeDocument/2006/relationships/slideLayout" Target="../slideLayouts/slideLayout7.xml"/><Relationship Id="rId4" Type="http://schemas.openxmlformats.org/officeDocument/2006/relationships/hyperlink" Target="http://www.rosenczveig.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2000"/>
          </a:blip>
          <a:srcRect/>
          <a:stretch>
            <a:fillRect/>
          </a:stretch>
        </p:blipFill>
        <p:spPr bwMode="auto">
          <a:xfrm>
            <a:off x="-1620006" y="0"/>
            <a:ext cx="12312686" cy="6885384"/>
          </a:xfrm>
          <a:prstGeom prst="rect">
            <a:avLst/>
          </a:prstGeom>
          <a:noFill/>
          <a:ln w="9525">
            <a:noFill/>
            <a:miter lim="800000"/>
            <a:headEnd/>
            <a:tailEnd/>
          </a:ln>
        </p:spPr>
      </p:pic>
      <p:sp>
        <p:nvSpPr>
          <p:cNvPr id="2" name="ZoneTexte 1"/>
          <p:cNvSpPr txBox="1"/>
          <p:nvPr/>
        </p:nvSpPr>
        <p:spPr>
          <a:xfrm>
            <a:off x="251520" y="620688"/>
            <a:ext cx="8640960" cy="6555641"/>
          </a:xfrm>
          <a:prstGeom prst="rect">
            <a:avLst/>
          </a:prstGeom>
          <a:noFill/>
          <a:effectLst>
            <a:innerShdw blurRad="63500" dist="50800" dir="8100000">
              <a:prstClr val="black">
                <a:alpha val="50000"/>
              </a:prstClr>
            </a:innerShdw>
            <a:softEdge rad="127000"/>
          </a:effectLst>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fr-FR" sz="3600" u="sng" dirty="0" smtClean="0">
                <a:solidFill>
                  <a:schemeClr val="bg1"/>
                </a:solidFill>
              </a:rPr>
              <a:t>LA JUSTICE DES MINEURS</a:t>
            </a:r>
          </a:p>
          <a:p>
            <a:endParaRPr lang="fr-FR" sz="3600" b="1" i="1" u="sng" dirty="0" smtClean="0">
              <a:solidFill>
                <a:schemeClr val="bg1"/>
              </a:solidFill>
            </a:endParaRPr>
          </a:p>
          <a:p>
            <a:endParaRPr lang="fr-FR" sz="3600" b="1" i="1" u="sng" dirty="0" smtClean="0">
              <a:solidFill>
                <a:schemeClr val="bg1"/>
              </a:solidFill>
            </a:endParaRPr>
          </a:p>
          <a:p>
            <a:pPr algn="ctr"/>
            <a:endParaRPr lang="fr-FR" sz="3600" dirty="0" smtClean="0">
              <a:solidFill>
                <a:schemeClr val="bg1"/>
              </a:solidFill>
            </a:endParaRPr>
          </a:p>
          <a:p>
            <a:pPr algn="ctr"/>
            <a:endParaRPr lang="fr-FR" sz="3600" dirty="0" smtClean="0">
              <a:solidFill>
                <a:schemeClr val="bg1"/>
              </a:solidFill>
            </a:endParaRPr>
          </a:p>
          <a:p>
            <a:pPr algn="ctr"/>
            <a:endParaRPr lang="fr-FR" sz="3600" dirty="0" smtClean="0">
              <a:solidFill>
                <a:schemeClr val="bg1"/>
              </a:solidFill>
            </a:endParaRPr>
          </a:p>
          <a:p>
            <a:pPr algn="ctr"/>
            <a:endParaRPr lang="fr-FR" sz="3600" dirty="0" smtClean="0">
              <a:solidFill>
                <a:schemeClr val="bg1"/>
              </a:solidFill>
            </a:endParaRPr>
          </a:p>
          <a:p>
            <a:r>
              <a:rPr lang="fr-FR" sz="3600" dirty="0" smtClean="0">
                <a:solidFill>
                  <a:schemeClr val="bg1"/>
                </a:solidFill>
              </a:rPr>
              <a:t>De la « maison de correction » au juge </a:t>
            </a:r>
            <a:r>
              <a:rPr lang="fr-FR" sz="3600" smtClean="0">
                <a:solidFill>
                  <a:schemeClr val="bg1"/>
                </a:solidFill>
              </a:rPr>
              <a:t>pour </a:t>
            </a:r>
            <a:r>
              <a:rPr lang="fr-FR" sz="3600" smtClean="0">
                <a:solidFill>
                  <a:schemeClr val="bg1"/>
                </a:solidFill>
              </a:rPr>
              <a:t>enfants</a:t>
            </a:r>
            <a:endParaRPr lang="fr-FR" sz="3600" dirty="0" smtClean="0">
              <a:solidFill>
                <a:schemeClr val="bg1"/>
              </a:solidFill>
            </a:endParaRPr>
          </a:p>
          <a:p>
            <a:endParaRPr lang="fr-FR" sz="3600" dirty="0" smtClean="0">
              <a:solidFill>
                <a:schemeClr val="tx1"/>
              </a:solidFill>
            </a:endParaRPr>
          </a:p>
          <a:p>
            <a:endParaRPr lang="fr-FR" sz="3600" dirty="0" smtClean="0">
              <a:solidFill>
                <a:schemeClr val="tx1"/>
              </a:solidFill>
            </a:endParaRPr>
          </a:p>
          <a:p>
            <a:endParaRPr lang="fr-FR" sz="2400" b="1" i="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0"/>
            <a:ext cx="8640960" cy="6647974"/>
          </a:xfrm>
          <a:prstGeom prst="rect">
            <a:avLst/>
          </a:prstGeom>
          <a:noFill/>
        </p:spPr>
        <p:txBody>
          <a:bodyPr wrap="square" rtlCol="0">
            <a:spAutoFit/>
          </a:bodyPr>
          <a:lstStyle/>
          <a:p>
            <a:pPr>
              <a:defRPr/>
            </a:pPr>
            <a:r>
              <a:rPr lang="fr-FR" sz="2000" dirty="0" smtClean="0">
                <a:sym typeface="Wingdings 2"/>
              </a:rPr>
              <a:t></a:t>
            </a:r>
            <a:r>
              <a:rPr lang="fr-FR" sz="2800" dirty="0" smtClean="0">
                <a:sym typeface="Wingdings 2"/>
              </a:rPr>
              <a:t> </a:t>
            </a:r>
            <a:r>
              <a:rPr lang="fr-FR" sz="1400" dirty="0" smtClean="0">
                <a:sym typeface="Wingdings 2"/>
              </a:rPr>
              <a:t>Les deux mineurs sont eux-mêmes responsables des infractions qu’ils ont commises. Ils peuvent être jugés dès qu’ils sont capables de discernement c’est-à-dire avoir voulu et compris leurs actes. Souvent, on estime que les enfants de 8-10 ans ont cette capacité de discernement.</a:t>
            </a:r>
          </a:p>
          <a:p>
            <a:pPr>
              <a:defRPr/>
            </a:pPr>
            <a:r>
              <a:rPr lang="fr-FR" sz="1400" i="1" dirty="0" smtClean="0">
                <a:sym typeface="Wingdings 2"/>
              </a:rPr>
              <a:t>Ce ne sont pas leurs parents qui sont responsables. Les mineurs sont responsables pénalement dès qu’ils ont la capacité de discernement. Leur responsabilité est cependant atténuée  en raison de leur minorité (voir la </a:t>
            </a:r>
            <a:r>
              <a:rPr lang="fr-FR" sz="1400" b="1" i="1" u="sng" dirty="0" smtClean="0">
                <a:sym typeface="Wingdings 2"/>
              </a:rPr>
              <a:t>page 2 de l’apport théorique n°1). </a:t>
            </a:r>
          </a:p>
          <a:p>
            <a:pPr>
              <a:defRPr/>
            </a:pPr>
            <a:endParaRPr lang="fr-FR" sz="1000" i="1" dirty="0" smtClean="0">
              <a:sym typeface="Wingdings 2"/>
            </a:endParaRPr>
          </a:p>
          <a:p>
            <a:pPr>
              <a:defRPr/>
            </a:pPr>
            <a:r>
              <a:rPr lang="fr-FR" sz="2000" dirty="0" smtClean="0">
                <a:sym typeface="Wingdings 2"/>
              </a:rPr>
              <a:t></a:t>
            </a:r>
            <a:r>
              <a:rPr lang="fr-FR" sz="1400" dirty="0" smtClean="0">
                <a:sym typeface="Wingdings 2"/>
              </a:rPr>
              <a:t>Les mineurs vont être jugés devant le tribunal pour enfants. C’est l’article 1</a:t>
            </a:r>
            <a:r>
              <a:rPr lang="fr-FR" sz="1400" baseline="30000" dirty="0" smtClean="0">
                <a:sym typeface="Wingdings 2"/>
              </a:rPr>
              <a:t>er</a:t>
            </a:r>
            <a:r>
              <a:rPr lang="fr-FR" sz="1400" dirty="0" smtClean="0">
                <a:sym typeface="Wingdings 2"/>
              </a:rPr>
              <a:t> de l’ordonnance du 2 février 1945 relative à l’enfance délinquante qui prévoit une justice spéciale pour les mineurs.</a:t>
            </a:r>
          </a:p>
          <a:p>
            <a:pPr>
              <a:defRPr/>
            </a:pPr>
            <a:r>
              <a:rPr lang="fr-FR" sz="1400" i="1" dirty="0" smtClean="0"/>
              <a:t>Les mineurs sont jugés par des tribunaux spécialisés : le tribunal pour enfants (qui juge les mineurs mis en cause pour des contraventions de 5ème classe, des délits ou des crimes -mineurs de moins de 16 ans- et la cour d’Assises des mineurs -qui juge les crimes commis par les mineurs de 16 à 18 ans). Seules les contraventions les plus petites sont jugées par le tribunal ordinaire, le tribunal de police.</a:t>
            </a:r>
            <a:r>
              <a:rPr lang="fr-FR" sz="1400" dirty="0" smtClean="0"/>
              <a:t> </a:t>
            </a:r>
            <a:r>
              <a:rPr lang="fr-FR" sz="1400" i="1" dirty="0" smtClean="0"/>
              <a:t>Les procès des mineurs ont lieu dans le cadre juridique dite de « la publicité restreinte ». La règle autorise la présence de quelques personnes spécialisées dans l'enfance mais non du public et des medias</a:t>
            </a:r>
            <a:r>
              <a:rPr lang="fr-FR" sz="1400" i="1" dirty="0" smtClean="0">
                <a:sym typeface="Wingdings 2"/>
              </a:rPr>
              <a:t> (voir la page 1 de l’apport théorique n°1).</a:t>
            </a:r>
          </a:p>
          <a:p>
            <a:pPr>
              <a:defRPr/>
            </a:pPr>
            <a:endParaRPr lang="fr-FR" sz="1000" i="1" dirty="0" smtClean="0"/>
          </a:p>
          <a:p>
            <a:r>
              <a:rPr lang="fr-FR" sz="2000" dirty="0" smtClean="0">
                <a:sym typeface="Wingdings 2"/>
              </a:rPr>
              <a:t></a:t>
            </a:r>
            <a:r>
              <a:rPr lang="fr-FR" sz="1400" dirty="0" smtClean="0">
                <a:sym typeface="Wingdings 2"/>
              </a:rPr>
              <a:t>Non, le mineur ne sera pas jugé comme un majeur car les juges doivent tenir compte « de l'atténuation de leur responsabilité pénale » (article 2)</a:t>
            </a:r>
            <a:r>
              <a:rPr lang="fr-FR" sz="1400" dirty="0" smtClean="0"/>
              <a:t>.  Les mineurs risquent la moitié de la peine prévue pour les majeurs.</a:t>
            </a:r>
          </a:p>
          <a:p>
            <a:r>
              <a:rPr lang="fr-FR" sz="1400" i="1" dirty="0" smtClean="0">
                <a:sym typeface="Wingdings 2"/>
              </a:rPr>
              <a:t>En ce qui concerne « les peines privatives de liberté » (peines de prison), les peines des mineurs ne peuvent être supérieures à la moitié de la peine encourue par les majeurs. C’est ce qu’on appelle l’excuse de minorité (</a:t>
            </a:r>
            <a:r>
              <a:rPr lang="fr-FR" sz="1400" b="1" i="1" u="sng" dirty="0" smtClean="0">
                <a:sym typeface="Wingdings 2"/>
              </a:rPr>
              <a:t>voir la page 3 de l’apport théorique n°1</a:t>
            </a:r>
            <a:r>
              <a:rPr lang="fr-FR" sz="1400" i="1" dirty="0" smtClean="0">
                <a:sym typeface="Wingdings 2"/>
              </a:rPr>
              <a:t>). Les peines présentées dans l’article de presse  pour le vol avec arme sont donc vraisemblablement celles des majeurs (le vol avec arme est puni de vingt ans de réclusion criminelle pour les majeurs) et ces deux mineurs risquent la moitié de la peine (soit dix ans). Il n’existe pas de cumul de peine dans la justice française contrairement aux Etats Unis, on ne peut pas être condamné à 100 ans de prison par exemple. Si plusieurs infractions sont commises, c’est la plus sévèrement sanctionnée qui sert de limite.</a:t>
            </a:r>
          </a:p>
          <a:p>
            <a:endParaRPr lang="fr-FR" sz="1000" i="1" dirty="0" smtClean="0">
              <a:sym typeface="Wingdings 2"/>
            </a:endParaRPr>
          </a:p>
          <a:p>
            <a:r>
              <a:rPr lang="fr-FR" sz="2000" dirty="0" smtClean="0">
                <a:sym typeface="Wingdings 2"/>
              </a:rPr>
              <a:t></a:t>
            </a:r>
            <a:r>
              <a:rPr lang="fr-FR" sz="1400" dirty="0" smtClean="0">
                <a:sym typeface="Wingdings 2"/>
              </a:rPr>
              <a:t>Un mineur peut être condamné à une </a:t>
            </a:r>
            <a:r>
              <a:rPr lang="fr-FR" sz="1400" u="sng" dirty="0" smtClean="0">
                <a:sym typeface="Wingdings 2"/>
              </a:rPr>
              <a:t>peine</a:t>
            </a:r>
            <a:r>
              <a:rPr lang="fr-FR" sz="1400" dirty="0" smtClean="0">
                <a:sym typeface="Wingdings 2"/>
              </a:rPr>
              <a:t> privative de liberté (peine de prison) à partir de l’âge de 13 ans (pour un crime). Le tribunal pour enfant doit « spécialement motive(r) le choix de cette peine » ce qui montre que l’emprisonnement doit rester exceptionnel.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
            <a:ext cx="8424936" cy="6601807"/>
          </a:xfrm>
          <a:prstGeom prst="rect">
            <a:avLst/>
          </a:prstGeom>
          <a:noFill/>
        </p:spPr>
        <p:txBody>
          <a:bodyPr wrap="square" rtlCol="0">
            <a:spAutoFit/>
          </a:bodyPr>
          <a:lstStyle/>
          <a:p>
            <a:r>
              <a:rPr lang="fr-FR" sz="2800" u="sng" dirty="0" smtClean="0"/>
              <a:t>Correction des questions supplémentaires</a:t>
            </a:r>
            <a:endParaRPr lang="fr-FR" sz="1400" u="sng" dirty="0" smtClean="0"/>
          </a:p>
          <a:p>
            <a:endParaRPr lang="fr-FR" sz="1100" dirty="0" smtClean="0">
              <a:sym typeface="Wingdings 2"/>
            </a:endParaRPr>
          </a:p>
          <a:p>
            <a:pPr algn="just"/>
            <a:r>
              <a:rPr lang="fr-FR" sz="2000" b="1" dirty="0" smtClean="0">
                <a:sym typeface="Wingdings 2"/>
              </a:rPr>
              <a:t>-</a:t>
            </a:r>
            <a:r>
              <a:rPr lang="fr-FR" sz="1600" b="1" dirty="0" smtClean="0">
                <a:sym typeface="Wingdings 2"/>
              </a:rPr>
              <a:t>Par qui les mineurs ont-ils été interpellés ? Devant qui ont-ils été présentés ensuite ?  </a:t>
            </a:r>
            <a:r>
              <a:rPr lang="fr-FR" sz="1600" dirty="0" smtClean="0">
                <a:sym typeface="Wingdings 2"/>
              </a:rPr>
              <a:t>Ils sont interpellés par les gendarmes et déferrés au parquet d’Avignon. Après la commission d’une infraction, les premiers à entrer en jeu sont les policiers ou les gendarmes : les agents compétents pour procéder aux interpellations sont des Agents ou des Officiers de Police Judiciaire soit de la Police Nationale, soit de la Gendarmerie Nationale. La Police Judiciaire est placée sous l’autorité du Procureur de la République. « Déférer » signifie être transporté sous escorte au Tribunal pour y être présenté au Procureur de la République (magistrat du Parquet). Il existe un Parquet spécifique pour les mineurs. Lorsqu’un mineur a été interpellé, c’est au Procureur de décider de la suite à donner à la procédure, c’est-à-dire de poursuivre (l’affaire est transmise pour instruction /enquête) ou de ne pas poursuivre (classement sans suite).</a:t>
            </a:r>
          </a:p>
          <a:p>
            <a:pPr algn="just"/>
            <a:endParaRPr lang="fr-FR" sz="1000" i="1" dirty="0" smtClean="0">
              <a:sym typeface="Wingdings 2"/>
            </a:endParaRPr>
          </a:p>
          <a:p>
            <a:pPr algn="just"/>
            <a:r>
              <a:rPr lang="fr-FR" sz="2000" b="1" dirty="0" smtClean="0">
                <a:sym typeface="Wingdings 2"/>
              </a:rPr>
              <a:t>-</a:t>
            </a:r>
            <a:r>
              <a:rPr lang="fr-FR" sz="1600" b="1" dirty="0" smtClean="0">
                <a:sym typeface="Wingdings 2"/>
              </a:rPr>
              <a:t>Dans l’attente de leur procès, ces mineurs sont-ils libres ou en détention provisoire ? A ton avis pourquoi ?</a:t>
            </a:r>
            <a:r>
              <a:rPr lang="fr-FR" sz="1600" dirty="0" smtClean="0">
                <a:sym typeface="Wingdings 2"/>
              </a:rPr>
              <a:t> Le texte précise qu’ils ont été « écroués séparément au centre pénitentiaire du Pontet près d'Avignon et au centre de détention pour mineurs situé dans le quartier de la Valentine à Marseille ». Ils sont donc en détention provisoire dans l’attente de leurs procès et ce en raison de la gravité des infractions commises (voir article 11 : « </a:t>
            </a:r>
            <a:r>
              <a:rPr lang="fr-FR" sz="1600" dirty="0" smtClean="0"/>
              <a:t>1° S'ils encourent une peine criminelle »). Par ailleurs, ces deux mineurs étaient en liberté surveillée suite à une condamnation antérieure. </a:t>
            </a:r>
          </a:p>
          <a:p>
            <a:pPr algn="just"/>
            <a:endParaRPr lang="fr-FR" sz="1000" dirty="0" smtClean="0">
              <a:sym typeface="Wingdings 2"/>
            </a:endParaRPr>
          </a:p>
          <a:p>
            <a:pPr algn="just"/>
            <a:r>
              <a:rPr lang="fr-FR" sz="2000" b="1" dirty="0" smtClean="0">
                <a:sym typeface="Wingdings 2"/>
              </a:rPr>
              <a:t>-</a:t>
            </a:r>
            <a:r>
              <a:rPr lang="fr-FR" sz="1600" b="1" dirty="0" smtClean="0">
                <a:sym typeface="Wingdings 2"/>
              </a:rPr>
              <a:t>Quelle phrase montre l’importance de la violence subie par la victime ?</a:t>
            </a:r>
          </a:p>
          <a:p>
            <a:pPr algn="just"/>
            <a:r>
              <a:rPr lang="fr-FR" sz="1600" dirty="0" smtClean="0">
                <a:sym typeface="Wingdings 2"/>
              </a:rPr>
              <a:t>La mère souffre de multiples fractures qui ont requis 90 jours d'ITT. Les ITT sont les jours d’Incapacité Totale  de Travail. Ces ITT, établis par le médecin légiste, permettent de mesurer le degré de la violence subie par la victime. Si le jour d’ITT est important cela peut modifier la qualification de l’infraction (de délit à crime).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260648"/>
            <a:ext cx="8640960" cy="6355586"/>
          </a:xfrm>
          <a:prstGeom prst="rect">
            <a:avLst/>
          </a:prstGeom>
          <a:noFill/>
        </p:spPr>
        <p:txBody>
          <a:bodyPr wrap="square" rtlCol="0">
            <a:spAutoFit/>
          </a:bodyPr>
          <a:lstStyle/>
          <a:p>
            <a:pPr algn="just">
              <a:buFont typeface="Wingdings" pitchFamily="2" charset="2"/>
              <a:buChar char="Ø"/>
            </a:pPr>
            <a:r>
              <a:rPr lang="fr-FR" sz="1600" dirty="0" smtClean="0"/>
              <a:t>Reprise en classe du </a:t>
            </a:r>
            <a:r>
              <a:rPr lang="fr-FR" sz="1600" b="1" u="sng" dirty="0" smtClean="0"/>
              <a:t>document 2</a:t>
            </a:r>
            <a:r>
              <a:rPr lang="fr-FR" sz="1600" dirty="0" smtClean="0"/>
              <a:t> </a:t>
            </a:r>
            <a:r>
              <a:rPr lang="fr-FR" sz="1600" b="1" dirty="0" smtClean="0"/>
              <a:t>(article de presse)</a:t>
            </a:r>
            <a:endParaRPr lang="fr-FR" sz="1600" dirty="0" smtClean="0"/>
          </a:p>
          <a:p>
            <a:pPr algn="just"/>
            <a:endParaRPr lang="fr-FR" sz="1100" dirty="0" smtClean="0"/>
          </a:p>
          <a:p>
            <a:pPr algn="just">
              <a:buFont typeface="Wingdings" pitchFamily="2" charset="2"/>
              <a:buChar char="Ø"/>
            </a:pPr>
            <a:r>
              <a:rPr lang="fr-FR" sz="1600" dirty="0" smtClean="0"/>
              <a:t> </a:t>
            </a:r>
            <a:r>
              <a:rPr lang="fr-FR" sz="1600" u="sng" dirty="0" smtClean="0"/>
              <a:t>Questionnement oral </a:t>
            </a:r>
            <a:r>
              <a:rPr lang="fr-FR" sz="1600" dirty="0" smtClean="0"/>
              <a:t>: </a:t>
            </a:r>
          </a:p>
          <a:p>
            <a:pPr algn="just"/>
            <a:r>
              <a:rPr lang="fr-FR" b="1" dirty="0" smtClean="0"/>
              <a:t>- </a:t>
            </a:r>
            <a:r>
              <a:rPr lang="fr-FR" sz="1600" dirty="0" smtClean="0"/>
              <a:t>Le mineur concerné dans cet article a-t-il commis une infraction ? </a:t>
            </a:r>
          </a:p>
          <a:p>
            <a:pPr algn="just"/>
            <a:r>
              <a:rPr lang="fr-FR" b="1" dirty="0" smtClean="0"/>
              <a:t>-</a:t>
            </a:r>
            <a:r>
              <a:rPr lang="fr-FR" sz="1600" b="1" dirty="0" smtClean="0"/>
              <a:t> </a:t>
            </a:r>
            <a:r>
              <a:rPr lang="fr-FR" sz="1600" dirty="0" smtClean="0"/>
              <a:t>Qui a commis une infraction ? </a:t>
            </a:r>
          </a:p>
          <a:p>
            <a:pPr algn="just"/>
            <a:r>
              <a:rPr lang="fr-FR" b="1" dirty="0" smtClean="0"/>
              <a:t>-</a:t>
            </a:r>
            <a:r>
              <a:rPr lang="fr-FR" sz="1600" b="1" dirty="0" smtClean="0"/>
              <a:t> </a:t>
            </a:r>
            <a:r>
              <a:rPr lang="fr-FR" sz="1600" dirty="0" smtClean="0"/>
              <a:t>Quel est le rôle de la justice vis-à-vis de cet enfant mineur ?</a:t>
            </a:r>
          </a:p>
          <a:p>
            <a:pPr algn="just"/>
            <a:r>
              <a:rPr lang="fr-FR" b="1" dirty="0" smtClean="0"/>
              <a:t>- </a:t>
            </a:r>
            <a:r>
              <a:rPr lang="fr-FR" sz="1600" dirty="0" smtClean="0"/>
              <a:t>Quelle décision est prise concernant le père ? Quelle catégorie d’infraction a-t-il commise ?</a:t>
            </a:r>
          </a:p>
          <a:p>
            <a:pPr algn="just"/>
            <a:r>
              <a:rPr lang="fr-FR" b="1" dirty="0" smtClean="0"/>
              <a:t>-</a:t>
            </a:r>
            <a:r>
              <a:rPr lang="fr-FR" sz="1600" b="1" dirty="0" smtClean="0"/>
              <a:t> </a:t>
            </a:r>
            <a:r>
              <a:rPr lang="fr-FR" sz="1600" dirty="0" smtClean="0"/>
              <a:t>Quelle décision est prise concernant l’enfant mineur ?</a:t>
            </a:r>
          </a:p>
          <a:p>
            <a:pPr algn="just">
              <a:buFontTx/>
              <a:buChar char="-"/>
            </a:pPr>
            <a:endParaRPr lang="fr-FR" b="1" dirty="0" smtClean="0"/>
          </a:p>
          <a:p>
            <a:r>
              <a:rPr lang="fr-FR" sz="1600" dirty="0" smtClean="0"/>
              <a:t>Ici le mineur n’est pas auteur mais victime. </a:t>
            </a:r>
          </a:p>
          <a:p>
            <a:r>
              <a:rPr lang="fr-FR" sz="1600" dirty="0" smtClean="0"/>
              <a:t>C’est son père qui a commis une infraction (« abandon matériel et moral de mineure  » ). </a:t>
            </a:r>
          </a:p>
          <a:p>
            <a:pPr algn="just"/>
            <a:r>
              <a:rPr lang="fr-FR" sz="1600" dirty="0" smtClean="0"/>
              <a:t>C’est un délit : le père sera jugé au tribunal correctionnel. Le Code Pénal précise dans l’Article 227-15 : « Le fait, par un ascendant ou toute autre personne exerçant à son égard l'autorité parentale ou ayant autorité sur un mineur de quinze ans, de priver celui-ci d'aliments ou de soins au point de compromettre sa santé est puni de sept ans d'emprisonnement et de 100 000 euros d'amende ». </a:t>
            </a:r>
          </a:p>
          <a:p>
            <a:r>
              <a:rPr lang="fr-FR" sz="1600" dirty="0" smtClean="0"/>
              <a:t>La justice protège donc et prend en charge les mineurs victimes. Ici la petite fille est placée dans un foyer.</a:t>
            </a:r>
          </a:p>
          <a:p>
            <a:endParaRPr lang="fr-FR" sz="1600" dirty="0" smtClean="0"/>
          </a:p>
          <a:p>
            <a:r>
              <a:rPr lang="fr-FR" sz="1600" dirty="0" smtClean="0"/>
              <a:t>Le juge des enfants s’occupe des mineurs délinquants </a:t>
            </a:r>
            <a:r>
              <a:rPr lang="fr-FR" sz="1600" b="1" u="sng" dirty="0" smtClean="0"/>
              <a:t>et</a:t>
            </a:r>
            <a:r>
              <a:rPr lang="fr-FR" sz="1600" dirty="0" smtClean="0"/>
              <a:t> des mineurs en danger. Il a donc une double compétence : pénale pour la répression de la délinquance et civile pour la protection des mineurs.</a:t>
            </a:r>
          </a:p>
          <a:p>
            <a:endParaRPr lang="fr-FR" sz="1600" dirty="0" smtClean="0"/>
          </a:p>
          <a:p>
            <a:pPr>
              <a:buFont typeface="Wingdings" pitchFamily="2" charset="2"/>
              <a:buChar char="Ø"/>
            </a:pPr>
            <a:r>
              <a:rPr lang="fr-FR" sz="1600" dirty="0" smtClean="0"/>
              <a:t>Pour bien faire comprendre la double compétence du juge des enfants on peut projeter l’article 1</a:t>
            </a:r>
            <a:r>
              <a:rPr lang="fr-FR" sz="1600" baseline="30000" dirty="0" smtClean="0"/>
              <a:t>er</a:t>
            </a:r>
            <a:r>
              <a:rPr lang="fr-FR" sz="1600" dirty="0" smtClean="0"/>
              <a:t> de l’ordonnance de 58 et l’article 2 de l’ordonnance de 1945 (voir deux pages suivantes). Il est possible de simplement le faire noter aux élèves une fois la notion comprise.</a:t>
            </a:r>
          </a:p>
          <a:p>
            <a:endParaRPr lang="fr-FR" sz="1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99992" y="35332"/>
            <a:ext cx="4176464" cy="369332"/>
          </a:xfrm>
          <a:prstGeom prst="rect">
            <a:avLst/>
          </a:prstGeom>
          <a:noFill/>
        </p:spPr>
        <p:txBody>
          <a:bodyPr wrap="square" rtlCol="0">
            <a:spAutoFit/>
          </a:bodyPr>
          <a:lstStyle/>
          <a:p>
            <a:pPr algn="r"/>
            <a:r>
              <a:rPr lang="fr-FR" u="heavy" dirty="0" smtClean="0">
                <a:latin typeface="Comic Sans MS" pitchFamily="66" charset="0"/>
              </a:rPr>
              <a:t>La justice des mineurs depuis  1945</a:t>
            </a:r>
            <a:endParaRPr lang="fr-FR" u="heavy" dirty="0">
              <a:latin typeface="Comic Sans MS" pitchFamily="66" charset="0"/>
            </a:endParaRPr>
          </a:p>
        </p:txBody>
      </p:sp>
      <p:sp>
        <p:nvSpPr>
          <p:cNvPr id="3" name="Rectangle 2"/>
          <p:cNvSpPr/>
          <p:nvPr/>
        </p:nvSpPr>
        <p:spPr>
          <a:xfrm>
            <a:off x="1475656" y="836713"/>
            <a:ext cx="5904656" cy="4832092"/>
          </a:xfrm>
          <a:prstGeom prst="rect">
            <a:avLst/>
          </a:prstGeom>
          <a:ln>
            <a:solidFill>
              <a:schemeClr val="tx1"/>
            </a:solidFill>
          </a:ln>
        </p:spPr>
        <p:txBody>
          <a:bodyPr wrap="square">
            <a:spAutoFit/>
          </a:bodyPr>
          <a:lstStyle/>
          <a:p>
            <a:r>
              <a:rPr lang="fr-FR" sz="1400" b="1" u="sng" dirty="0" smtClean="0"/>
              <a:t>Ordonnance du 23 décembre 1958 relative à la PROTECTION DE L’ENFANCE et de l’adolescence EN DANGER</a:t>
            </a:r>
            <a:r>
              <a:rPr lang="fr-FR" sz="1400" u="sng" dirty="0" smtClean="0"/>
              <a:t>.</a:t>
            </a:r>
            <a:endParaRPr lang="fr-FR" sz="1400" b="1" u="sng" dirty="0" smtClean="0"/>
          </a:p>
          <a:p>
            <a:r>
              <a:rPr lang="fr-FR" sz="1400" b="1" u="sng" dirty="0" smtClean="0"/>
              <a:t>Article 1</a:t>
            </a:r>
            <a:r>
              <a:rPr lang="fr-FR" sz="1400" b="1" u="sng" baseline="30000" dirty="0" smtClean="0"/>
              <a:t>er</a:t>
            </a:r>
            <a:r>
              <a:rPr lang="fr-FR" sz="1400" b="1" dirty="0" smtClean="0"/>
              <a:t> </a:t>
            </a:r>
            <a:r>
              <a:rPr lang="fr-FR" sz="1400" dirty="0" smtClean="0"/>
              <a:t> Les mineurs […] dont la santé, la sécurité, la moralité ou l’éducation sont compromises peuvent faire l’objet de mesures d’assistance éducative […] Le juge des enfants peut […] prendre à l’égard du mineur […] toutes mesures de protection nécessaires.</a:t>
            </a:r>
            <a:endParaRPr lang="fr-FR" sz="1400" b="1" u="sng" dirty="0" smtClean="0"/>
          </a:p>
          <a:p>
            <a:endParaRPr lang="fr-FR" sz="1400" b="1" u="sng" dirty="0" smtClean="0"/>
          </a:p>
          <a:p>
            <a:endParaRPr lang="fr-FR" sz="1400" b="1" u="sng" dirty="0" smtClean="0"/>
          </a:p>
          <a:p>
            <a:endParaRPr lang="fr-FR" sz="1400" b="1" u="sng" dirty="0" smtClean="0"/>
          </a:p>
          <a:p>
            <a:r>
              <a:rPr lang="fr-FR" sz="1400" b="1" u="sng" dirty="0" smtClean="0"/>
              <a:t>Ordonnance du 2 février 1945 relative à L'ENFANCE DÉLINQUANTE. </a:t>
            </a:r>
          </a:p>
          <a:p>
            <a:r>
              <a:rPr lang="fr-FR" sz="1400" b="1" u="sng" dirty="0" smtClean="0"/>
              <a:t>Article 2 </a:t>
            </a:r>
            <a:r>
              <a:rPr lang="fr-FR" sz="1400" dirty="0" smtClean="0"/>
              <a:t>Le tribunal pour enfants et la Cour d'assises des mineurs prononceront, suivant les cas, les mesures de protection, d'assistance, de surveillance et d'éducation qui sembleront appropriées. </a:t>
            </a:r>
          </a:p>
          <a:p>
            <a:endParaRPr lang="fr-FR" sz="1400" dirty="0" smtClean="0"/>
          </a:p>
          <a:p>
            <a:r>
              <a:rPr lang="fr-FR" sz="1400" dirty="0" smtClean="0"/>
              <a:t>Ils pourront cependant, lorsque les circonstances et la personnalité des mineurs l'exigent, soit prononcer une sanction éducative à l'encontre des mineurs de dix à dix-huit ans, […]  soit </a:t>
            </a:r>
            <a:r>
              <a:rPr lang="fr-FR" sz="1400" b="1" dirty="0" smtClean="0"/>
              <a:t>prononcer une peine </a:t>
            </a:r>
            <a:r>
              <a:rPr lang="fr-FR" sz="1400" dirty="0" smtClean="0"/>
              <a:t>à l'encontre des mineurs de treize à dix-huit ans en tenant compte de l'atténuation de leur responsabilité pénale […]</a:t>
            </a:r>
          </a:p>
          <a:p>
            <a:r>
              <a:rPr lang="fr-FR" sz="1400" dirty="0" smtClean="0"/>
              <a:t>Le tribunal pour enfants ne peut prononcer une peine d'emprisonnement, avec ou sans sursis, qu'après avoir spécialement motivé le choix de cette peine.</a:t>
            </a:r>
          </a:p>
        </p:txBody>
      </p:sp>
      <p:sp>
        <p:nvSpPr>
          <p:cNvPr id="5" name="Rectangle 4"/>
          <p:cNvSpPr/>
          <p:nvPr/>
        </p:nvSpPr>
        <p:spPr>
          <a:xfrm>
            <a:off x="0" y="188640"/>
            <a:ext cx="1584176" cy="2123658"/>
          </a:xfrm>
          <a:prstGeom prst="rect">
            <a:avLst/>
          </a:prstGeom>
        </p:spPr>
        <p:txBody>
          <a:bodyPr wrap="square">
            <a:spAutoFit/>
          </a:bodyPr>
          <a:lstStyle/>
          <a:p>
            <a:r>
              <a:rPr lang="fr-FR" sz="1200" dirty="0" smtClean="0">
                <a:latin typeface="Lucida Handwriting" pitchFamily="66" charset="0"/>
              </a:rPr>
              <a:t>Quel est le rôle du juge des enfants d’après cet article ?</a:t>
            </a:r>
          </a:p>
          <a:p>
            <a:r>
              <a:rPr lang="fr-FR" sz="1400" dirty="0" smtClean="0">
                <a:latin typeface="Lucida Handwriting" pitchFamily="66" charset="0"/>
              </a:rPr>
              <a:t>___________________________________________________________</a:t>
            </a:r>
          </a:p>
          <a:p>
            <a:endParaRPr lang="fr-FR" sz="1400" dirty="0" smtClean="0">
              <a:latin typeface="Lucida Handwriting" pitchFamily="66" charset="0"/>
            </a:endParaRPr>
          </a:p>
          <a:p>
            <a:endParaRPr lang="fr-FR" sz="1400" dirty="0"/>
          </a:p>
        </p:txBody>
      </p:sp>
      <p:sp>
        <p:nvSpPr>
          <p:cNvPr id="6" name="Rectangle 5"/>
          <p:cNvSpPr/>
          <p:nvPr/>
        </p:nvSpPr>
        <p:spPr>
          <a:xfrm>
            <a:off x="7380312" y="692696"/>
            <a:ext cx="1763688" cy="1569660"/>
          </a:xfrm>
          <a:prstGeom prst="rect">
            <a:avLst/>
          </a:prstGeom>
        </p:spPr>
        <p:txBody>
          <a:bodyPr wrap="square">
            <a:spAutoFit/>
          </a:bodyPr>
          <a:lstStyle/>
          <a:p>
            <a:r>
              <a:rPr lang="fr-FR" sz="1200" dirty="0" smtClean="0">
                <a:latin typeface="Lucida Handwriting" pitchFamily="66" charset="0"/>
              </a:rPr>
              <a:t>Qu’est ce qui ne doit pas  être « compromis » et justifie des mesures d’assistance éducative ? </a:t>
            </a:r>
            <a:r>
              <a:rPr lang="fr-FR" sz="1200" u="sng" dirty="0" smtClean="0">
                <a:latin typeface="Lucida Handwriting" pitchFamily="66" charset="0"/>
              </a:rPr>
              <a:t>Surligne</a:t>
            </a:r>
            <a:endParaRPr lang="fr-FR" sz="1200" u="sng" dirty="0"/>
          </a:p>
        </p:txBody>
      </p:sp>
      <p:sp>
        <p:nvSpPr>
          <p:cNvPr id="7" name="Rectangle 6"/>
          <p:cNvSpPr/>
          <p:nvPr/>
        </p:nvSpPr>
        <p:spPr>
          <a:xfrm>
            <a:off x="7452320" y="2348880"/>
            <a:ext cx="1475656" cy="3200876"/>
          </a:xfrm>
          <a:prstGeom prst="rect">
            <a:avLst/>
          </a:prstGeom>
        </p:spPr>
        <p:txBody>
          <a:bodyPr wrap="square">
            <a:spAutoFit/>
          </a:bodyPr>
          <a:lstStyle/>
          <a:p>
            <a:r>
              <a:rPr lang="fr-FR" sz="1200" dirty="0" smtClean="0">
                <a:latin typeface="Lucida Handwriting" pitchFamily="66" charset="0"/>
              </a:rPr>
              <a:t>Quel est le rôle du juge des enfants d’après cet article  ?</a:t>
            </a:r>
          </a:p>
          <a:p>
            <a:r>
              <a:rPr lang="fr-FR" sz="1400" dirty="0" smtClean="0">
                <a:latin typeface="Lucida Handwriting" pitchFamily="66" charset="0"/>
              </a:rPr>
              <a:t>________________________________________________________</a:t>
            </a:r>
          </a:p>
          <a:p>
            <a:r>
              <a:rPr lang="fr-FR" sz="1200" dirty="0" smtClean="0">
                <a:latin typeface="Lucida Handwriting" pitchFamily="66" charset="0"/>
              </a:rPr>
              <a:t>S’agit-il d’une compétence pénale  ou civile ?</a:t>
            </a:r>
          </a:p>
          <a:p>
            <a:r>
              <a:rPr lang="fr-FR" sz="1200" u="sng" dirty="0" smtClean="0">
                <a:latin typeface="Lucida Handwriting" pitchFamily="66" charset="0"/>
              </a:rPr>
              <a:t>Surligne la bonne réponse.  </a:t>
            </a:r>
            <a:endParaRPr lang="fr-FR" sz="1200" u="sng" dirty="0" smtClean="0"/>
          </a:p>
          <a:p>
            <a:endParaRPr lang="fr-FR" sz="1400" dirty="0" smtClean="0">
              <a:latin typeface="Lucida Handwriting" pitchFamily="66" charset="0"/>
            </a:endParaRPr>
          </a:p>
        </p:txBody>
      </p:sp>
      <p:sp>
        <p:nvSpPr>
          <p:cNvPr id="8" name="Rectangle 7"/>
          <p:cNvSpPr/>
          <p:nvPr/>
        </p:nvSpPr>
        <p:spPr>
          <a:xfrm>
            <a:off x="0" y="2132856"/>
            <a:ext cx="1475656" cy="2123658"/>
          </a:xfrm>
          <a:prstGeom prst="rect">
            <a:avLst/>
          </a:prstGeom>
        </p:spPr>
        <p:txBody>
          <a:bodyPr wrap="square">
            <a:spAutoFit/>
          </a:bodyPr>
          <a:lstStyle/>
          <a:p>
            <a:r>
              <a:rPr lang="fr-FR" sz="1200" dirty="0" smtClean="0">
                <a:latin typeface="Lucida Handwriting" pitchFamily="66" charset="0"/>
              </a:rPr>
              <a:t>S’agit-il de la justice </a:t>
            </a:r>
            <a:r>
              <a:rPr lang="fr-FR" sz="1200" b="1" dirty="0" smtClean="0">
                <a:latin typeface="Lucida Handwriting" pitchFamily="66" charset="0"/>
              </a:rPr>
              <a:t>pénale</a:t>
            </a:r>
            <a:r>
              <a:rPr lang="fr-FR" sz="1200" dirty="0" smtClean="0">
                <a:latin typeface="Lucida Handwriting" pitchFamily="66" charset="0"/>
              </a:rPr>
              <a:t>  (qui prononce des peines) ou de la justice </a:t>
            </a:r>
            <a:r>
              <a:rPr lang="fr-FR" sz="1200" b="1" dirty="0" smtClean="0">
                <a:latin typeface="Lucida Handwriting" pitchFamily="66" charset="0"/>
              </a:rPr>
              <a:t>civile</a:t>
            </a:r>
            <a:r>
              <a:rPr lang="fr-FR" sz="1200" dirty="0" smtClean="0">
                <a:latin typeface="Lucida Handwriting" pitchFamily="66" charset="0"/>
              </a:rPr>
              <a:t> (qui garantit les droits des enfants)</a:t>
            </a:r>
          </a:p>
          <a:p>
            <a:r>
              <a:rPr lang="fr-FR" sz="1200" u="sng" dirty="0" smtClean="0">
                <a:latin typeface="Lucida Handwriting" pitchFamily="66" charset="0"/>
              </a:rPr>
              <a:t>Surligne la bonne réponse.  </a:t>
            </a:r>
            <a:endParaRPr lang="fr-FR" sz="1200" u="sng" dirty="0"/>
          </a:p>
        </p:txBody>
      </p:sp>
      <p:cxnSp>
        <p:nvCxnSpPr>
          <p:cNvPr id="9" name="Connecteur droit avec flèche 8"/>
          <p:cNvCxnSpPr/>
          <p:nvPr/>
        </p:nvCxnSpPr>
        <p:spPr>
          <a:xfrm rot="16200000" flipH="1">
            <a:off x="1079612" y="944724"/>
            <a:ext cx="648072" cy="288032"/>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rot="10800000">
            <a:off x="6444208" y="2924944"/>
            <a:ext cx="1080120" cy="158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rot="10800000" flipV="1">
            <a:off x="6660232" y="1124744"/>
            <a:ext cx="792088" cy="21602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1475656" y="476672"/>
            <a:ext cx="3600400" cy="360040"/>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cteur droit avec flèche 35"/>
          <p:cNvCxnSpPr/>
          <p:nvPr/>
        </p:nvCxnSpPr>
        <p:spPr>
          <a:xfrm rot="5400000">
            <a:off x="6660232" y="3429000"/>
            <a:ext cx="1296144" cy="43204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627784" y="0"/>
            <a:ext cx="6264696" cy="369332"/>
          </a:xfrm>
          <a:prstGeom prst="rect">
            <a:avLst/>
          </a:prstGeom>
          <a:noFill/>
        </p:spPr>
        <p:txBody>
          <a:bodyPr wrap="square" rtlCol="0">
            <a:spAutoFit/>
          </a:bodyPr>
          <a:lstStyle/>
          <a:p>
            <a:pPr algn="r"/>
            <a:r>
              <a:rPr lang="fr-FR" u="heavy" dirty="0" smtClean="0">
                <a:latin typeface="Comic Sans MS" pitchFamily="66" charset="0"/>
              </a:rPr>
              <a:t>CORRECTION - La justice des mineurs depuis  1945</a:t>
            </a:r>
            <a:endParaRPr lang="fr-FR" u="heavy" dirty="0">
              <a:latin typeface="Comic Sans MS" pitchFamily="66" charset="0"/>
            </a:endParaRPr>
          </a:p>
        </p:txBody>
      </p:sp>
      <p:sp>
        <p:nvSpPr>
          <p:cNvPr id="3" name="Rectangle 2"/>
          <p:cNvSpPr/>
          <p:nvPr/>
        </p:nvSpPr>
        <p:spPr>
          <a:xfrm>
            <a:off x="1475656" y="836713"/>
            <a:ext cx="5904656" cy="4955203"/>
          </a:xfrm>
          <a:prstGeom prst="rect">
            <a:avLst/>
          </a:prstGeom>
          <a:ln>
            <a:solidFill>
              <a:schemeClr val="tx1"/>
            </a:solidFill>
          </a:ln>
        </p:spPr>
        <p:txBody>
          <a:bodyPr wrap="square">
            <a:spAutoFit/>
          </a:bodyPr>
          <a:lstStyle/>
          <a:p>
            <a:r>
              <a:rPr lang="fr-FR" sz="1400" b="1" u="sng" dirty="0" smtClean="0"/>
              <a:t>Ordonnance du 23 décembre 1958 relative à la PROTECTION DE L’ENFANCE et de l’adolescence EN DANGER</a:t>
            </a:r>
            <a:r>
              <a:rPr lang="fr-FR" sz="1400" u="sng" dirty="0" smtClean="0"/>
              <a:t>.</a:t>
            </a:r>
            <a:endParaRPr lang="fr-FR" sz="1400" b="1" u="sng" dirty="0" smtClean="0"/>
          </a:p>
          <a:p>
            <a:r>
              <a:rPr lang="fr-FR" sz="1400" b="1" u="sng" dirty="0" smtClean="0"/>
              <a:t>Article 1</a:t>
            </a:r>
            <a:r>
              <a:rPr lang="fr-FR" sz="1400" b="1" u="sng" baseline="30000" dirty="0" smtClean="0"/>
              <a:t>er</a:t>
            </a:r>
            <a:r>
              <a:rPr lang="fr-FR" sz="1400" b="1" dirty="0" smtClean="0"/>
              <a:t> </a:t>
            </a:r>
            <a:r>
              <a:rPr lang="fr-FR" sz="1400" dirty="0" smtClean="0"/>
              <a:t> Les mineurs […] dont </a:t>
            </a:r>
            <a:r>
              <a:rPr lang="fr-FR" sz="1600" b="1" dirty="0" smtClean="0">
                <a:solidFill>
                  <a:srgbClr val="FF0000"/>
                </a:solidFill>
              </a:rPr>
              <a:t>la santé, la sécurité, la moralité ou l’éducation </a:t>
            </a:r>
            <a:r>
              <a:rPr lang="fr-FR" sz="1400" dirty="0" smtClean="0"/>
              <a:t>sont compromises peuvent faire l’objet de mesures d’assistance éducative […] Le juge des enfants peut […] prendre à l’égard du mineur […] toutes mesures de protection nécessaires.</a:t>
            </a:r>
            <a:endParaRPr lang="fr-FR" sz="1400" b="1" u="sng" dirty="0" smtClean="0"/>
          </a:p>
          <a:p>
            <a:endParaRPr lang="fr-FR" sz="1400" b="1" u="sng" dirty="0" smtClean="0"/>
          </a:p>
          <a:p>
            <a:endParaRPr lang="fr-FR" sz="1400" b="1" u="sng" dirty="0" smtClean="0"/>
          </a:p>
          <a:p>
            <a:endParaRPr lang="fr-FR" sz="1400" b="1" u="sng" dirty="0" smtClean="0"/>
          </a:p>
          <a:p>
            <a:r>
              <a:rPr lang="fr-FR" sz="1400" b="1" u="sng" dirty="0" smtClean="0"/>
              <a:t>Ordonnance du 2 février 1945 relative à L'ENFANCE DÉLINQUANTE. </a:t>
            </a:r>
          </a:p>
          <a:p>
            <a:r>
              <a:rPr lang="fr-FR" sz="1400" b="1" u="sng" dirty="0" smtClean="0"/>
              <a:t>Article 2 </a:t>
            </a:r>
            <a:r>
              <a:rPr lang="fr-FR" sz="1400" dirty="0" smtClean="0"/>
              <a:t>Le tribunal pour enfants et la Cour d'assises des mineurs prononceront, suivant les cas, les mesures de protection, d'assistance, de surveillance et d'éducation qui sembleront appropriées. </a:t>
            </a:r>
          </a:p>
          <a:p>
            <a:endParaRPr lang="fr-FR" sz="1400" dirty="0" smtClean="0"/>
          </a:p>
          <a:p>
            <a:r>
              <a:rPr lang="fr-FR" sz="1400" dirty="0" smtClean="0"/>
              <a:t>Ils pourront cependant, lorsque les circonstances et la personnalité des mineurs l'exigent, soit prononcer une sanction éducative à l'encontre des mineurs de dix à dix-huit ans, […]  soit </a:t>
            </a:r>
            <a:r>
              <a:rPr lang="fr-FR" sz="1400" b="1" dirty="0" smtClean="0"/>
              <a:t>prononcer une peine </a:t>
            </a:r>
            <a:r>
              <a:rPr lang="fr-FR" sz="1400" dirty="0" smtClean="0"/>
              <a:t>à l'encontre des mineurs de treize à dix-huit ans en tenant compte de l'atténuation de leur responsabilité pénale […]</a:t>
            </a:r>
          </a:p>
          <a:p>
            <a:r>
              <a:rPr lang="fr-FR" sz="1400" dirty="0" smtClean="0"/>
              <a:t>Le tribunal pour enfants ne peut prononcer une peine d'emprisonnement, avec ou sans sursis, qu'après avoir spécialement motivé le choix de cette peine.</a:t>
            </a:r>
          </a:p>
        </p:txBody>
      </p:sp>
      <p:sp>
        <p:nvSpPr>
          <p:cNvPr id="4" name="Rectangle 3"/>
          <p:cNvSpPr/>
          <p:nvPr/>
        </p:nvSpPr>
        <p:spPr>
          <a:xfrm>
            <a:off x="0" y="548681"/>
            <a:ext cx="1584176" cy="2031325"/>
          </a:xfrm>
          <a:prstGeom prst="rect">
            <a:avLst/>
          </a:prstGeom>
        </p:spPr>
        <p:txBody>
          <a:bodyPr wrap="square">
            <a:spAutoFit/>
          </a:bodyPr>
          <a:lstStyle/>
          <a:p>
            <a:r>
              <a:rPr lang="fr-FR" sz="1200" dirty="0" smtClean="0">
                <a:latin typeface="Lucida Handwriting" pitchFamily="66" charset="0"/>
              </a:rPr>
              <a:t>Quel est le rôle du juge des enfants d’après cet article ?</a:t>
            </a:r>
          </a:p>
          <a:p>
            <a:r>
              <a:rPr lang="fr-FR" sz="1600" b="1" dirty="0" smtClean="0">
                <a:solidFill>
                  <a:srgbClr val="FF0000"/>
                </a:solidFill>
              </a:rPr>
              <a:t>Le juge des enfants protège les mineurs en danger.</a:t>
            </a:r>
            <a:endParaRPr lang="fr-FR" sz="1400" dirty="0" smtClean="0">
              <a:latin typeface="Lucida Handwriting" pitchFamily="66" charset="0"/>
            </a:endParaRPr>
          </a:p>
          <a:p>
            <a:endParaRPr lang="fr-FR" sz="1400" dirty="0"/>
          </a:p>
        </p:txBody>
      </p:sp>
      <p:cxnSp>
        <p:nvCxnSpPr>
          <p:cNvPr id="5" name="Connecteur droit avec flèche 4"/>
          <p:cNvCxnSpPr/>
          <p:nvPr/>
        </p:nvCxnSpPr>
        <p:spPr>
          <a:xfrm>
            <a:off x="1475656" y="620688"/>
            <a:ext cx="3600400" cy="21602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rot="16200000" flipH="1">
            <a:off x="1151620" y="1016732"/>
            <a:ext cx="648072" cy="144016"/>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2780928"/>
            <a:ext cx="1475656" cy="2185214"/>
          </a:xfrm>
          <a:prstGeom prst="rect">
            <a:avLst/>
          </a:prstGeom>
        </p:spPr>
        <p:txBody>
          <a:bodyPr wrap="square">
            <a:spAutoFit/>
          </a:bodyPr>
          <a:lstStyle/>
          <a:p>
            <a:r>
              <a:rPr lang="fr-FR" sz="1200" dirty="0" smtClean="0">
                <a:latin typeface="Lucida Handwriting" pitchFamily="66" charset="0"/>
              </a:rPr>
              <a:t>S’agit-il de la justice </a:t>
            </a:r>
            <a:r>
              <a:rPr lang="fr-FR" sz="1200" b="1" dirty="0" smtClean="0">
                <a:latin typeface="Lucida Handwriting" pitchFamily="66" charset="0"/>
              </a:rPr>
              <a:t>pénale</a:t>
            </a:r>
            <a:r>
              <a:rPr lang="fr-FR" sz="1200" dirty="0" smtClean="0">
                <a:latin typeface="Lucida Handwriting" pitchFamily="66" charset="0"/>
              </a:rPr>
              <a:t>  (qui prononce des peines) ou de la justice </a:t>
            </a:r>
            <a:r>
              <a:rPr lang="fr-FR" sz="1600" b="1" dirty="0" smtClean="0">
                <a:solidFill>
                  <a:srgbClr val="FF0000"/>
                </a:solidFill>
                <a:latin typeface="Lucida Handwriting" pitchFamily="66" charset="0"/>
              </a:rPr>
              <a:t>civile</a:t>
            </a:r>
            <a:r>
              <a:rPr lang="fr-FR" sz="1200" dirty="0" smtClean="0">
                <a:latin typeface="Lucida Handwriting" pitchFamily="66" charset="0"/>
              </a:rPr>
              <a:t> (qui garantit les droits des enfants))</a:t>
            </a:r>
          </a:p>
          <a:p>
            <a:r>
              <a:rPr lang="fr-FR" sz="1200" u="sng" dirty="0" smtClean="0">
                <a:latin typeface="Lucida Handwriting" pitchFamily="66" charset="0"/>
              </a:rPr>
              <a:t>Surligne la bonne réponse.  </a:t>
            </a:r>
            <a:endParaRPr lang="fr-FR" sz="1200" u="sng" dirty="0"/>
          </a:p>
        </p:txBody>
      </p:sp>
      <p:sp>
        <p:nvSpPr>
          <p:cNvPr id="8" name="Rectangle 7"/>
          <p:cNvSpPr/>
          <p:nvPr/>
        </p:nvSpPr>
        <p:spPr>
          <a:xfrm>
            <a:off x="7380312" y="692696"/>
            <a:ext cx="1763688" cy="1569660"/>
          </a:xfrm>
          <a:prstGeom prst="rect">
            <a:avLst/>
          </a:prstGeom>
        </p:spPr>
        <p:txBody>
          <a:bodyPr wrap="square">
            <a:spAutoFit/>
          </a:bodyPr>
          <a:lstStyle/>
          <a:p>
            <a:r>
              <a:rPr lang="fr-FR" sz="1200" dirty="0" smtClean="0">
                <a:latin typeface="Lucida Handwriting" pitchFamily="66" charset="0"/>
              </a:rPr>
              <a:t>Qu’est ce qui ne doit pas  être « compromis » et justifie des mesures d’assistance éducative ? </a:t>
            </a:r>
            <a:r>
              <a:rPr lang="fr-FR" sz="1200" u="sng" dirty="0" smtClean="0">
                <a:latin typeface="Lucida Handwriting" pitchFamily="66" charset="0"/>
              </a:rPr>
              <a:t>Surligne</a:t>
            </a:r>
            <a:endParaRPr lang="fr-FR" sz="1200" u="sng" dirty="0"/>
          </a:p>
        </p:txBody>
      </p:sp>
      <p:cxnSp>
        <p:nvCxnSpPr>
          <p:cNvPr id="9" name="Connecteur droit avec flèche 8"/>
          <p:cNvCxnSpPr/>
          <p:nvPr/>
        </p:nvCxnSpPr>
        <p:spPr>
          <a:xfrm rot="10800000" flipV="1">
            <a:off x="6660232" y="1124744"/>
            <a:ext cx="792088" cy="216024"/>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52320" y="2348880"/>
            <a:ext cx="1475656" cy="4124206"/>
          </a:xfrm>
          <a:prstGeom prst="rect">
            <a:avLst/>
          </a:prstGeom>
        </p:spPr>
        <p:txBody>
          <a:bodyPr wrap="square">
            <a:spAutoFit/>
          </a:bodyPr>
          <a:lstStyle/>
          <a:p>
            <a:r>
              <a:rPr lang="fr-FR" sz="1200" dirty="0" smtClean="0">
                <a:latin typeface="Lucida Handwriting" pitchFamily="66" charset="0"/>
              </a:rPr>
              <a:t>Quel est le rôle du juge des enfants d’après cet article  ?</a:t>
            </a:r>
          </a:p>
          <a:p>
            <a:r>
              <a:rPr lang="fr-FR" sz="1400" b="1" dirty="0" smtClean="0">
                <a:solidFill>
                  <a:srgbClr val="FF0000"/>
                </a:solidFill>
              </a:rPr>
              <a:t>Le juge des enfants punit/sanctionne les mineurs délinquants (responsables d’infractions)</a:t>
            </a:r>
          </a:p>
          <a:p>
            <a:endParaRPr lang="fr-FR" sz="1400" dirty="0" smtClean="0">
              <a:latin typeface="Lucida Handwriting" pitchFamily="66" charset="0"/>
            </a:endParaRPr>
          </a:p>
          <a:p>
            <a:r>
              <a:rPr lang="fr-FR" sz="1200" dirty="0" smtClean="0">
                <a:latin typeface="Lucida Handwriting" pitchFamily="66" charset="0"/>
              </a:rPr>
              <a:t>S’agit-il d’une compétence </a:t>
            </a:r>
            <a:r>
              <a:rPr lang="fr-FR" sz="1600" b="1" dirty="0" smtClean="0">
                <a:solidFill>
                  <a:srgbClr val="FF0000"/>
                </a:solidFill>
                <a:latin typeface="Lucida Handwriting" pitchFamily="66" charset="0"/>
              </a:rPr>
              <a:t>pénale </a:t>
            </a:r>
            <a:r>
              <a:rPr lang="fr-FR" sz="1200" dirty="0" smtClean="0">
                <a:latin typeface="Lucida Handwriting" pitchFamily="66" charset="0"/>
              </a:rPr>
              <a:t> ou civile ?</a:t>
            </a:r>
          </a:p>
          <a:p>
            <a:r>
              <a:rPr lang="fr-FR" sz="1200" u="sng" dirty="0" smtClean="0">
                <a:latin typeface="Lucida Handwriting" pitchFamily="66" charset="0"/>
              </a:rPr>
              <a:t>Surligne la bonne réponse.  </a:t>
            </a:r>
            <a:endParaRPr lang="fr-FR" sz="1200" u="sng" dirty="0" smtClean="0"/>
          </a:p>
          <a:p>
            <a:endParaRPr lang="fr-FR" sz="1400" dirty="0" smtClean="0">
              <a:latin typeface="Lucida Handwriting" pitchFamily="66" charset="0"/>
            </a:endParaRPr>
          </a:p>
        </p:txBody>
      </p:sp>
      <p:cxnSp>
        <p:nvCxnSpPr>
          <p:cNvPr id="11" name="Connecteur droit avec flèche 10"/>
          <p:cNvCxnSpPr/>
          <p:nvPr/>
        </p:nvCxnSpPr>
        <p:spPr>
          <a:xfrm rot="10800000">
            <a:off x="6444208" y="2924944"/>
            <a:ext cx="1080120" cy="158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rot="5400000">
            <a:off x="6660232" y="3429000"/>
            <a:ext cx="1296144" cy="432048"/>
          </a:xfrm>
          <a:prstGeom prst="straightConnector1">
            <a:avLst/>
          </a:prstGeom>
          <a:ln w="476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332656"/>
            <a:ext cx="8568952" cy="5786199"/>
          </a:xfrm>
          <a:prstGeom prst="rect">
            <a:avLst/>
          </a:prstGeom>
          <a:noFill/>
        </p:spPr>
        <p:txBody>
          <a:bodyPr wrap="square" rtlCol="0">
            <a:spAutoFit/>
          </a:bodyPr>
          <a:lstStyle/>
          <a:p>
            <a:r>
              <a:rPr lang="fr-FR" sz="2800" u="sng" dirty="0" smtClean="0"/>
              <a:t>Quelle justice pour les mineurs avant 1945 ?</a:t>
            </a:r>
            <a:r>
              <a:rPr lang="fr-FR" sz="2800" dirty="0" smtClean="0"/>
              <a:t> (1h30)</a:t>
            </a:r>
            <a:endParaRPr lang="fr-FR" dirty="0" smtClean="0"/>
          </a:p>
          <a:p>
            <a:endParaRPr lang="fr-FR" dirty="0" smtClean="0"/>
          </a:p>
          <a:p>
            <a:pPr algn="just">
              <a:buFont typeface="Wingdings" pitchFamily="2" charset="2"/>
              <a:buChar char="Ø"/>
            </a:pPr>
            <a:r>
              <a:rPr lang="fr-FR" dirty="0" smtClean="0"/>
              <a:t> Projection des deux premières diapositives « La Petite Roquette » et « Colonie pénitentiaire de Saint Hilaire » (</a:t>
            </a:r>
            <a:r>
              <a:rPr lang="fr-FR" b="1" dirty="0" smtClean="0"/>
              <a:t>documents 1 et 2</a:t>
            </a:r>
            <a:r>
              <a:rPr lang="fr-FR" dirty="0" smtClean="0"/>
              <a:t>). Les élèves réagissent à l’oral à ces deux documents qui sont décrits, les résumés sont lus.</a:t>
            </a:r>
          </a:p>
          <a:p>
            <a:endParaRPr lang="fr-FR" dirty="0" smtClean="0"/>
          </a:p>
          <a:p>
            <a:pPr algn="just">
              <a:buFont typeface="Wingdings" pitchFamily="2" charset="2"/>
              <a:buChar char="Ø"/>
            </a:pPr>
            <a:r>
              <a:rPr lang="fr-FR" dirty="0" smtClean="0"/>
              <a:t> Les premières questions du  </a:t>
            </a:r>
            <a:r>
              <a:rPr lang="fr-FR" b="1" dirty="0" smtClean="0"/>
              <a:t>tableau « la justice des mineurs jusqu’en 1945 » </a:t>
            </a:r>
            <a:r>
              <a:rPr lang="fr-FR" dirty="0" smtClean="0"/>
              <a:t>sont remplies collectivement à partir des réponses des élèves. </a:t>
            </a:r>
          </a:p>
          <a:p>
            <a:endParaRPr lang="fr-FR" dirty="0" smtClean="0"/>
          </a:p>
          <a:p>
            <a:pPr algn="just">
              <a:buFont typeface="Wingdings" pitchFamily="2" charset="2"/>
              <a:buChar char="Ø"/>
            </a:pPr>
            <a:r>
              <a:rPr lang="fr-FR" dirty="0" smtClean="0"/>
              <a:t> Les articles de loi sont distribués (</a:t>
            </a:r>
            <a:r>
              <a:rPr lang="fr-FR" b="1" dirty="0" smtClean="0"/>
              <a:t>documents 3 et 4</a:t>
            </a:r>
            <a:r>
              <a:rPr lang="fr-FR" dirty="0" smtClean="0"/>
              <a:t>). Les élèves complètent les dernières questions du tableau (questions soulignées) en s’appuyant sur les articles. Après un temps de travail autonome, le travail est corrigé. Il s’agit alors de comprendre des textes complexes, de prélever des informations et de les mettre en relation.</a:t>
            </a:r>
          </a:p>
          <a:p>
            <a:endParaRPr lang="fr-FR" dirty="0" smtClean="0"/>
          </a:p>
          <a:p>
            <a:pPr>
              <a:buFont typeface="Wingdings" pitchFamily="2" charset="2"/>
              <a:buChar char="Ø"/>
            </a:pPr>
            <a:r>
              <a:rPr lang="fr-FR" dirty="0" smtClean="0"/>
              <a:t> On peut demander aux élèves de construire un texte organisé à partir des connaissances acquises pour répondre à la question de départ mais aussi de confronter avec ce qu’ils savent maintenant de la justice des mineurs depuis 1945.</a:t>
            </a:r>
          </a:p>
          <a:p>
            <a:endParaRPr lang="fr-FR" dirty="0" smtClean="0"/>
          </a:p>
          <a:p>
            <a:endParaRPr lang="fr-FR" dirty="0" smtClean="0"/>
          </a:p>
          <a:p>
            <a:pPr>
              <a:buFont typeface="Wingdings" pitchFamily="2" charset="2"/>
              <a:buChar char="Ø"/>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251520" y="188640"/>
          <a:ext cx="8640961" cy="6324600"/>
        </p:xfrm>
        <a:graphic>
          <a:graphicData uri="http://schemas.openxmlformats.org/drawingml/2006/table">
            <a:tbl>
              <a:tblPr firstRow="1" bandRow="1">
                <a:tableStyleId>{5940675A-B579-460E-94D1-54222C63F5DA}</a:tableStyleId>
              </a:tblPr>
              <a:tblGrid>
                <a:gridCol w="1728192"/>
                <a:gridCol w="3458265"/>
                <a:gridCol w="3454504"/>
              </a:tblGrid>
              <a:tr h="370840">
                <a:tc>
                  <a:txBody>
                    <a:bodyPr/>
                    <a:lstStyle/>
                    <a:p>
                      <a:endParaRPr lang="fr-FR"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t>PRISON DE LA PETITE  ROQUETTE</a:t>
                      </a:r>
                    </a:p>
                    <a:p>
                      <a:pPr algn="ctr"/>
                      <a:endParaRPr lang="fr-FR" sz="1600" b="1" dirty="0"/>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t>COLONIE </a:t>
                      </a:r>
                      <a:r>
                        <a:rPr lang="fr-FR" sz="1600" b="1" baseline="0" dirty="0" smtClean="0"/>
                        <a:t>DE SAINT HILAIRE</a:t>
                      </a:r>
                      <a:endParaRPr lang="fr-FR" sz="1600" b="1"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1" dirty="0" smtClean="0"/>
                    </a:p>
                  </a:txBody>
                  <a:tcPr anchor="ctr">
                    <a:solidFill>
                      <a:schemeClr val="bg1">
                        <a:lumMod val="85000"/>
                      </a:schemeClr>
                    </a:solidFill>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300" kern="1200" dirty="0" smtClean="0">
                          <a:solidFill>
                            <a:schemeClr val="tx1"/>
                          </a:solidFill>
                          <a:latin typeface="Lucida Handwriting" pitchFamily="66" charset="0"/>
                          <a:ea typeface="+mn-ea"/>
                          <a:cs typeface="+mn-cs"/>
                        </a:rPr>
                        <a:t>Qui y est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300" kern="1200" dirty="0" smtClean="0">
                          <a:solidFill>
                            <a:schemeClr val="tx1"/>
                          </a:solidFill>
                          <a:latin typeface="Lucida Handwriting" pitchFamily="66" charset="0"/>
                          <a:ea typeface="+mn-ea"/>
                          <a:cs typeface="+mn-cs"/>
                        </a:rPr>
                        <a:t>enfermé ?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300" kern="1200" dirty="0" smtClean="0">
                          <a:solidFill>
                            <a:schemeClr val="tx1"/>
                          </a:solidFill>
                          <a:latin typeface="Lucida Handwriting" pitchFamily="66" charset="0"/>
                          <a:ea typeface="+mn-ea"/>
                          <a:cs typeface="+mn-cs"/>
                        </a:rPr>
                        <a:t>Où cela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300" kern="1200" dirty="0" smtClean="0">
                        <a:solidFill>
                          <a:schemeClr val="tx1"/>
                        </a:solidFill>
                        <a:latin typeface="Lucida Handwriting" pitchFamily="66" charset="0"/>
                        <a:ea typeface="+mn-ea"/>
                        <a:cs typeface="+mn-cs"/>
                      </a:endParaRPr>
                    </a:p>
                  </a:txBody>
                  <a:tcPr anchor="ctr">
                    <a:solidFill>
                      <a:schemeClr val="bg1">
                        <a:lumMod val="85000"/>
                      </a:schemeClr>
                    </a:solidFill>
                  </a:tcPr>
                </a:tc>
                <a:tc>
                  <a:txBody>
                    <a:bodyPr/>
                    <a:lstStyle/>
                    <a:p>
                      <a:r>
                        <a:rPr lang="fr-FR" sz="1400" b="0" dirty="0" smtClean="0"/>
                        <a:t>Ce sont des </a:t>
                      </a:r>
                      <a:r>
                        <a:rPr lang="fr-FR" sz="1400" b="1" dirty="0" smtClean="0"/>
                        <a:t>mineurs délinquants,  </a:t>
                      </a:r>
                      <a:r>
                        <a:rPr lang="fr-FR" sz="1400" b="1" kern="1200" dirty="0" smtClean="0">
                          <a:solidFill>
                            <a:schemeClr val="tx1"/>
                          </a:solidFill>
                          <a:latin typeface="+mn-lt"/>
                          <a:ea typeface="+mn-ea"/>
                          <a:cs typeface="+mn-cs"/>
                        </a:rPr>
                        <a:t>vagabonds</a:t>
                      </a:r>
                      <a:r>
                        <a:rPr lang="fr-FR" sz="1400" b="1" dirty="0" smtClean="0"/>
                        <a:t> ou</a:t>
                      </a:r>
                      <a:r>
                        <a:rPr lang="fr-FR" sz="1400" b="1" baseline="0" dirty="0" smtClean="0"/>
                        <a:t> </a:t>
                      </a:r>
                      <a:r>
                        <a:rPr lang="fr-FR" sz="1400" b="1" dirty="0" smtClean="0"/>
                        <a:t> </a:t>
                      </a:r>
                      <a:r>
                        <a:rPr lang="fr-FR" sz="1400" b="1" kern="1200" dirty="0" smtClean="0">
                          <a:solidFill>
                            <a:schemeClr val="tx1"/>
                          </a:solidFill>
                          <a:latin typeface="+mn-lt"/>
                          <a:ea typeface="+mn-ea"/>
                          <a:cs typeface="+mn-cs"/>
                        </a:rPr>
                        <a:t>enfants relevant de la « Correction paternelle ».</a:t>
                      </a:r>
                    </a:p>
                    <a:p>
                      <a:endParaRPr lang="fr-FR" sz="1400" b="0" dirty="0" smtClean="0"/>
                    </a:p>
                    <a:p>
                      <a:r>
                        <a:rPr lang="fr-FR" sz="1400" b="0" dirty="0" smtClean="0"/>
                        <a:t>Ils sont enfermés</a:t>
                      </a:r>
                      <a:r>
                        <a:rPr lang="fr-FR" sz="1400" b="0" baseline="0" dirty="0" smtClean="0"/>
                        <a:t> dans des </a:t>
                      </a:r>
                      <a:r>
                        <a:rPr lang="fr-FR" sz="1400" b="1" baseline="0" dirty="0" smtClean="0"/>
                        <a:t>cellules de prison</a:t>
                      </a:r>
                      <a:r>
                        <a:rPr lang="fr-FR" sz="1400" b="0" baseline="0" dirty="0" smtClean="0"/>
                        <a:t>. </a:t>
                      </a:r>
                      <a:endParaRPr lang="fr-FR" sz="1400" b="0" kern="1200" dirty="0" smtClean="0">
                        <a:solidFill>
                          <a:schemeClr val="tx1"/>
                        </a:solidFill>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b="0" kern="1200" dirty="0" smtClean="0">
                        <a:solidFill>
                          <a:schemeClr val="tx1"/>
                        </a:solidFill>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t>Ce sont des </a:t>
                      </a:r>
                      <a:r>
                        <a:rPr lang="fr-FR" sz="1400" b="1" dirty="0" smtClean="0"/>
                        <a:t>adolescents âgés de 14 à 16 ans</a:t>
                      </a:r>
                      <a:r>
                        <a:rPr lang="fr-FR" sz="1400" dirty="0" smtClean="0"/>
                        <a:t>. </a:t>
                      </a:r>
                    </a:p>
                    <a:p>
                      <a:pPr marL="0" marR="0" indent="0" algn="just" defTabSz="914400" rtl="0" eaLnBrk="1" fontAlgn="auto" latinLnBrk="0" hangingPunct="1">
                        <a:lnSpc>
                          <a:spcPct val="100000"/>
                        </a:lnSpc>
                        <a:spcBef>
                          <a:spcPts val="0"/>
                        </a:spcBef>
                        <a:spcAft>
                          <a:spcPts val="0"/>
                        </a:spcAft>
                        <a:buClrTx/>
                        <a:buSzTx/>
                        <a:buFontTx/>
                        <a:buNone/>
                        <a:tabLst/>
                        <a:defRPr/>
                      </a:pPr>
                      <a:endParaRPr lang="fr-FR" sz="140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fr-FR" sz="1400" dirty="0" smtClean="0"/>
                        <a:t>Ils sont enfermés</a:t>
                      </a:r>
                      <a:r>
                        <a:rPr lang="fr-FR" sz="1400" baseline="0" dirty="0" smtClean="0"/>
                        <a:t> dans </a:t>
                      </a:r>
                      <a:r>
                        <a:rPr lang="fr-FR" sz="1400" b="1" baseline="0" dirty="0" smtClean="0"/>
                        <a:t>une </a:t>
                      </a:r>
                      <a:r>
                        <a:rPr lang="fr-FR" sz="1400" b="1" kern="1200" dirty="0" smtClean="0">
                          <a:solidFill>
                            <a:schemeClr val="tx1"/>
                          </a:solidFill>
                          <a:latin typeface="+mn-lt"/>
                          <a:ea typeface="+mn-ea"/>
                          <a:cs typeface="+mn-cs"/>
                        </a:rPr>
                        <a:t>colonie pénitentiaire en milieu agricole.</a:t>
                      </a:r>
                      <a:r>
                        <a:rPr lang="fr-FR" sz="1400" b="1" kern="1200" baseline="0" dirty="0" smtClean="0">
                          <a:solidFill>
                            <a:schemeClr val="tx1"/>
                          </a:solidFill>
                          <a:latin typeface="+mn-lt"/>
                          <a:ea typeface="+mn-ea"/>
                          <a:cs typeface="+mn-cs"/>
                        </a:rPr>
                        <a:t> </a:t>
                      </a:r>
                    </a:p>
                    <a:p>
                      <a:pPr marL="0" marR="0" indent="0" algn="just" defTabSz="914400" rtl="0" eaLnBrk="1" fontAlgn="auto" latinLnBrk="0" hangingPunct="1">
                        <a:lnSpc>
                          <a:spcPct val="100000"/>
                        </a:lnSpc>
                        <a:spcBef>
                          <a:spcPts val="0"/>
                        </a:spcBef>
                        <a:spcAft>
                          <a:spcPts val="0"/>
                        </a:spcAft>
                        <a:buClrTx/>
                        <a:buSzTx/>
                        <a:buFontTx/>
                        <a:buNone/>
                        <a:tabLst/>
                        <a:defRPr/>
                      </a:pPr>
                      <a:r>
                        <a:rPr lang="fr-FR" sz="1400" b="0" kern="1200" baseline="0" dirty="0" smtClean="0">
                          <a:solidFill>
                            <a:schemeClr val="tx1"/>
                          </a:solidFill>
                          <a:latin typeface="+mn-lt"/>
                          <a:ea typeface="+mn-ea"/>
                          <a:cs typeface="+mn-cs"/>
                        </a:rPr>
                        <a:t>Le </a:t>
                      </a:r>
                      <a:r>
                        <a:rPr lang="fr-FR" sz="1400" b="0" kern="1200" dirty="0" smtClean="0">
                          <a:solidFill>
                            <a:schemeClr val="tx1"/>
                          </a:solidFill>
                          <a:latin typeface="+mn-lt"/>
                          <a:ea typeface="+mn-ea"/>
                          <a:cs typeface="+mn-cs"/>
                        </a:rPr>
                        <a:t>terme colonie pénitentiaire est le terme administratif pour désigner ce qu’on appelle dans le langage courant les «</a:t>
                      </a:r>
                      <a:r>
                        <a:rPr lang="fr-FR" sz="1400" b="1" kern="1200" dirty="0" smtClean="0">
                          <a:solidFill>
                            <a:schemeClr val="tx1"/>
                          </a:solidFill>
                          <a:latin typeface="+mn-lt"/>
                          <a:ea typeface="+mn-ea"/>
                          <a:cs typeface="+mn-cs"/>
                        </a:rPr>
                        <a:t>maisons de correction</a:t>
                      </a:r>
                      <a:r>
                        <a:rPr lang="fr-FR" sz="1400" b="0" kern="1200" dirty="0" smtClean="0">
                          <a:solidFill>
                            <a:schemeClr val="tx1"/>
                          </a:solidFill>
                          <a:latin typeface="+mn-lt"/>
                          <a:ea typeface="+mn-ea"/>
                          <a:cs typeface="+mn-cs"/>
                        </a:rPr>
                        <a:t>» ou «maisons de redressement».</a:t>
                      </a:r>
                    </a:p>
                  </a:txBody>
                  <a:tcPr/>
                </a:tc>
              </a:tr>
              <a:tr h="370840">
                <a:tc>
                  <a:txBody>
                    <a:bodyPr/>
                    <a:lstStyle/>
                    <a:p>
                      <a:pPr marL="0" algn="ctr" defTabSz="914400" rtl="0" eaLnBrk="1" latinLnBrk="0" hangingPunct="1"/>
                      <a:r>
                        <a:rPr lang="fr-FR" sz="1300" kern="1200" dirty="0" smtClean="0">
                          <a:solidFill>
                            <a:schemeClr val="tx1"/>
                          </a:solidFill>
                          <a:latin typeface="Lucida Handwriting" pitchFamily="66" charset="0"/>
                          <a:ea typeface="+mn-ea"/>
                          <a:cs typeface="+mn-cs"/>
                        </a:rPr>
                        <a:t>Comment les</a:t>
                      </a:r>
                    </a:p>
                    <a:p>
                      <a:pPr marL="0" algn="ctr" defTabSz="914400" rtl="0" eaLnBrk="1" latinLnBrk="0" hangingPunct="1"/>
                      <a:r>
                        <a:rPr lang="fr-FR" sz="1300" kern="1200" dirty="0" smtClean="0">
                          <a:solidFill>
                            <a:schemeClr val="tx1"/>
                          </a:solidFill>
                          <a:latin typeface="Lucida Handwriting" pitchFamily="66" charset="0"/>
                          <a:ea typeface="+mn-ea"/>
                          <a:cs typeface="+mn-cs"/>
                        </a:rPr>
                        <a:t>mineurs  sont- ils </a:t>
                      </a:r>
                    </a:p>
                    <a:p>
                      <a:pPr marL="0" algn="ctr" defTabSz="914400" rtl="0" eaLnBrk="1" latinLnBrk="0" hangingPunct="1"/>
                      <a:r>
                        <a:rPr lang="fr-FR" sz="1300" kern="1200" dirty="0" smtClean="0">
                          <a:solidFill>
                            <a:schemeClr val="tx1"/>
                          </a:solidFill>
                          <a:latin typeface="Lucida Handwriting" pitchFamily="66" charset="0"/>
                          <a:ea typeface="+mn-ea"/>
                          <a:cs typeface="+mn-cs"/>
                        </a:rPr>
                        <a:t>« rééduqués » ?</a:t>
                      </a:r>
                    </a:p>
                  </a:txBody>
                  <a:tcPr anchor="ctr">
                    <a:solidFill>
                      <a:schemeClr val="bg1">
                        <a:lumMod val="85000"/>
                      </a:schemeClr>
                    </a:solidFill>
                  </a:tcPr>
                </a:tc>
                <a:tc>
                  <a:txBody>
                    <a:bodyPr/>
                    <a:lstStyle/>
                    <a:p>
                      <a:r>
                        <a:rPr lang="fr-FR" sz="1400" b="0" kern="1200" dirty="0" smtClean="0">
                          <a:solidFill>
                            <a:schemeClr val="tx1"/>
                          </a:solidFill>
                          <a:latin typeface="+mn-lt"/>
                          <a:ea typeface="+mn-ea"/>
                          <a:cs typeface="+mn-cs"/>
                        </a:rPr>
                        <a:t>La devise est « </a:t>
                      </a:r>
                      <a:r>
                        <a:rPr lang="fr-FR" sz="1400" b="1" kern="1200" dirty="0" smtClean="0">
                          <a:solidFill>
                            <a:schemeClr val="tx1"/>
                          </a:solidFill>
                          <a:latin typeface="+mn-lt"/>
                          <a:ea typeface="+mn-ea"/>
                          <a:cs typeface="+mn-cs"/>
                        </a:rPr>
                        <a:t>silence, obéissance, travail</a:t>
                      </a:r>
                      <a:r>
                        <a:rPr lang="fr-FR" sz="1400" b="0" kern="1200" dirty="0" smtClean="0">
                          <a:solidFill>
                            <a:schemeClr val="tx1"/>
                          </a:solidFill>
                          <a:latin typeface="+mn-lt"/>
                          <a:ea typeface="+mn-ea"/>
                          <a:cs typeface="+mn-cs"/>
                        </a:rPr>
                        <a:t> » . </a:t>
                      </a:r>
                    </a:p>
                    <a:p>
                      <a:endParaRPr lang="fr-FR" sz="1400" b="0" kern="1200" dirty="0" smtClean="0">
                        <a:solidFill>
                          <a:schemeClr val="tx1"/>
                        </a:solidFill>
                        <a:latin typeface="+mn-lt"/>
                        <a:ea typeface="+mn-ea"/>
                        <a:cs typeface="+mn-cs"/>
                      </a:endParaRPr>
                    </a:p>
                    <a:p>
                      <a:r>
                        <a:rPr lang="fr-FR" sz="1400" b="0" kern="1200" dirty="0" smtClean="0">
                          <a:solidFill>
                            <a:schemeClr val="tx1"/>
                          </a:solidFill>
                          <a:latin typeface="+mn-lt"/>
                          <a:ea typeface="+mn-ea"/>
                          <a:cs typeface="+mn-cs"/>
                        </a:rPr>
                        <a:t>Le régime cellulaire strict (isolement de jour et de nuit) y est appliqué. </a:t>
                      </a:r>
                    </a:p>
                    <a:p>
                      <a:endParaRPr lang="fr-FR" sz="1400" b="0" kern="1200" dirty="0" smtClean="0">
                        <a:solidFill>
                          <a:schemeClr val="tx1"/>
                        </a:solidFill>
                        <a:latin typeface="+mn-lt"/>
                        <a:ea typeface="+mn-ea"/>
                        <a:cs typeface="+mn-cs"/>
                      </a:endParaRPr>
                    </a:p>
                    <a:p>
                      <a:r>
                        <a:rPr lang="fr-FR" sz="1400" b="0" kern="1200" dirty="0" smtClean="0">
                          <a:solidFill>
                            <a:schemeClr val="tx1"/>
                          </a:solidFill>
                          <a:latin typeface="+mn-lt"/>
                          <a:ea typeface="+mn-ea"/>
                          <a:cs typeface="+mn-cs"/>
                        </a:rPr>
                        <a:t>« Le chauffage et l’éclairage y sont manifestement</a:t>
                      </a:r>
                      <a:r>
                        <a:rPr lang="fr-FR" sz="1400" b="0" kern="1200" baseline="0" dirty="0" smtClean="0">
                          <a:solidFill>
                            <a:schemeClr val="tx1"/>
                          </a:solidFill>
                          <a:latin typeface="+mn-lt"/>
                          <a:ea typeface="+mn-ea"/>
                          <a:cs typeface="+mn-cs"/>
                        </a:rPr>
                        <a:t> défectueux […] c’est à grand peine que dans certaines cellules éloignées des poêles, la température atteint 3 ou 4 degrés » (Géo </a:t>
                      </a:r>
                      <a:r>
                        <a:rPr lang="fr-FR" sz="1400" b="0" kern="1200" baseline="0" dirty="0" err="1" smtClean="0">
                          <a:solidFill>
                            <a:schemeClr val="tx1"/>
                          </a:solidFill>
                          <a:latin typeface="+mn-lt"/>
                          <a:ea typeface="+mn-ea"/>
                          <a:cs typeface="+mn-cs"/>
                        </a:rPr>
                        <a:t>Bonneron</a:t>
                      </a:r>
                      <a:r>
                        <a:rPr lang="fr-FR" sz="1400" b="0" kern="1200" baseline="0" dirty="0" smtClean="0">
                          <a:solidFill>
                            <a:schemeClr val="tx1"/>
                          </a:solidFill>
                          <a:latin typeface="+mn-lt"/>
                          <a:ea typeface="+mn-ea"/>
                          <a:cs typeface="+mn-cs"/>
                        </a:rPr>
                        <a:t>, </a:t>
                      </a:r>
                      <a:r>
                        <a:rPr lang="fr-FR" sz="1400" b="0" u="sng" kern="1200" baseline="0" dirty="0" smtClean="0">
                          <a:solidFill>
                            <a:schemeClr val="tx1"/>
                          </a:solidFill>
                          <a:latin typeface="+mn-lt"/>
                          <a:ea typeface="+mn-ea"/>
                          <a:cs typeface="+mn-cs"/>
                        </a:rPr>
                        <a:t>les Prisons de Paris</a:t>
                      </a:r>
                      <a:r>
                        <a:rPr lang="fr-FR" sz="1400" b="0" kern="1200" baseline="0" dirty="0" smtClean="0">
                          <a:solidFill>
                            <a:schemeClr val="tx1"/>
                          </a:solidFill>
                          <a:latin typeface="+mn-lt"/>
                          <a:ea typeface="+mn-ea"/>
                          <a:cs typeface="+mn-cs"/>
                        </a:rPr>
                        <a:t>, 1898)</a:t>
                      </a:r>
                      <a:endParaRPr lang="fr-FR" sz="1400" b="0" kern="1200" dirty="0" smtClean="0">
                        <a:solidFill>
                          <a:schemeClr val="tx1"/>
                        </a:solidFill>
                        <a:latin typeface="+mn-lt"/>
                        <a:ea typeface="+mn-ea"/>
                        <a:cs typeface="+mn-cs"/>
                      </a:endParaRPr>
                    </a:p>
                    <a:p>
                      <a:endParaRPr lang="fr-FR" sz="1400" b="0" kern="1200" dirty="0" smtClean="0">
                        <a:solidFill>
                          <a:schemeClr val="tx1"/>
                        </a:solidFill>
                        <a:latin typeface="+mn-lt"/>
                        <a:ea typeface="+mn-ea"/>
                        <a:cs typeface="+mn-cs"/>
                      </a:endParaRPr>
                    </a:p>
                  </a:txBody>
                  <a:tcPr/>
                </a:tc>
                <a:tc>
                  <a:txBody>
                    <a:bodyPr/>
                    <a:lstStyle/>
                    <a:p>
                      <a:r>
                        <a:rPr lang="fr-FR" sz="1400" b="0" kern="1200" dirty="0" smtClean="0">
                          <a:solidFill>
                            <a:schemeClr val="tx1"/>
                          </a:solidFill>
                          <a:latin typeface="+mn-lt"/>
                          <a:ea typeface="+mn-ea"/>
                          <a:cs typeface="+mn-cs"/>
                        </a:rPr>
                        <a:t>Ils sont rééduqués par </a:t>
                      </a:r>
                      <a:r>
                        <a:rPr lang="fr-FR" sz="1400" b="1" kern="1200" dirty="0" smtClean="0">
                          <a:solidFill>
                            <a:schemeClr val="tx1"/>
                          </a:solidFill>
                          <a:latin typeface="+mn-lt"/>
                          <a:ea typeface="+mn-ea"/>
                          <a:cs typeface="+mn-cs"/>
                        </a:rPr>
                        <a:t>le travail et une</a:t>
                      </a:r>
                      <a:r>
                        <a:rPr lang="fr-FR" sz="1400" b="1" kern="1200" baseline="0" dirty="0" smtClean="0">
                          <a:solidFill>
                            <a:schemeClr val="tx1"/>
                          </a:solidFill>
                          <a:latin typeface="+mn-lt"/>
                          <a:ea typeface="+mn-ea"/>
                          <a:cs typeface="+mn-cs"/>
                        </a:rPr>
                        <a:t> strict</a:t>
                      </a:r>
                      <a:r>
                        <a:rPr lang="fr-FR" sz="1400" b="1" kern="1200" dirty="0" smtClean="0">
                          <a:solidFill>
                            <a:schemeClr val="tx1"/>
                          </a:solidFill>
                          <a:latin typeface="+mn-lt"/>
                          <a:ea typeface="+mn-ea"/>
                          <a:cs typeface="+mn-cs"/>
                        </a:rPr>
                        <a:t> discipline</a:t>
                      </a:r>
                      <a:r>
                        <a:rPr lang="fr-FR" sz="1400" b="1" kern="1200" baseline="0" dirty="0" smtClean="0">
                          <a:solidFill>
                            <a:schemeClr val="tx1"/>
                          </a:solidFill>
                          <a:latin typeface="+mn-lt"/>
                          <a:ea typeface="+mn-ea"/>
                          <a:cs typeface="+mn-cs"/>
                        </a:rPr>
                        <a:t> :</a:t>
                      </a:r>
                      <a:r>
                        <a:rPr lang="fr-FR" sz="1400" b="0" kern="1200" baseline="0" dirty="0" smtClean="0">
                          <a:solidFill>
                            <a:schemeClr val="tx1"/>
                          </a:solidFill>
                          <a:latin typeface="+mn-lt"/>
                          <a:ea typeface="+mn-ea"/>
                          <a:cs typeface="+mn-cs"/>
                        </a:rPr>
                        <a:t> </a:t>
                      </a:r>
                    </a:p>
                    <a:p>
                      <a:pPr>
                        <a:buFontTx/>
                        <a:buChar char="-"/>
                      </a:pPr>
                      <a:r>
                        <a:rPr lang="fr-FR" sz="1400" b="0" kern="1200" baseline="0" dirty="0" smtClean="0">
                          <a:solidFill>
                            <a:schemeClr val="tx1"/>
                          </a:solidFill>
                          <a:latin typeface="+mn-lt"/>
                          <a:ea typeface="+mn-ea"/>
                          <a:cs typeface="+mn-cs"/>
                        </a:rPr>
                        <a:t> repas en silence</a:t>
                      </a:r>
                    </a:p>
                    <a:p>
                      <a:pPr>
                        <a:buFontTx/>
                        <a:buChar char="-"/>
                      </a:pPr>
                      <a:r>
                        <a:rPr lang="fr-FR" sz="1400" b="0" kern="1200" baseline="0" dirty="0" smtClean="0">
                          <a:solidFill>
                            <a:schemeClr val="tx1"/>
                          </a:solidFill>
                          <a:latin typeface="+mn-lt"/>
                          <a:ea typeface="+mn-ea"/>
                          <a:cs typeface="+mn-cs"/>
                        </a:rPr>
                        <a:t> cellules de punition où  le puni est totalement isolé</a:t>
                      </a:r>
                    </a:p>
                    <a:p>
                      <a:pPr>
                        <a:buFontTx/>
                        <a:buChar char="-"/>
                      </a:pPr>
                      <a:r>
                        <a:rPr lang="fr-FR" sz="1400" b="0" kern="1200" baseline="0" dirty="0" smtClean="0">
                          <a:solidFill>
                            <a:schemeClr val="tx1"/>
                          </a:solidFill>
                          <a:latin typeface="+mn-lt"/>
                          <a:ea typeface="+mn-ea"/>
                          <a:cs typeface="+mn-cs"/>
                        </a:rPr>
                        <a:t> régime « de pain sec et à l’eau ». </a:t>
                      </a:r>
                    </a:p>
                    <a:p>
                      <a:pPr>
                        <a:buFontTx/>
                        <a:buChar char="-"/>
                      </a:pPr>
                      <a:endParaRPr lang="fr-FR" sz="1400" b="0" kern="1200" baseline="0" dirty="0" smtClean="0">
                        <a:solidFill>
                          <a:schemeClr val="tx1"/>
                        </a:solidFill>
                        <a:latin typeface="+mn-lt"/>
                        <a:ea typeface="+mn-ea"/>
                        <a:cs typeface="+mn-cs"/>
                      </a:endParaRPr>
                    </a:p>
                    <a:p>
                      <a:pPr>
                        <a:buFontTx/>
                        <a:buNone/>
                      </a:pPr>
                      <a:r>
                        <a:rPr lang="fr-FR" sz="1400" b="0" kern="1200" baseline="0" dirty="0" smtClean="0">
                          <a:solidFill>
                            <a:schemeClr val="tx1"/>
                          </a:solidFill>
                          <a:latin typeface="+mn-lt"/>
                          <a:ea typeface="+mn-ea"/>
                          <a:cs typeface="+mn-cs"/>
                        </a:rPr>
                        <a:t>Les mineurs ne dorment pas dans des dortoirs mais des « cages à poules » (enclos grillagés individuels). </a:t>
                      </a:r>
                    </a:p>
                    <a:p>
                      <a:pPr>
                        <a:buFontTx/>
                        <a:buNone/>
                      </a:pPr>
                      <a:endParaRPr lang="fr-FR" sz="1400" b="0" kern="1200" baseline="0" dirty="0" smtClean="0">
                        <a:solidFill>
                          <a:schemeClr val="tx1"/>
                        </a:solidFill>
                        <a:latin typeface="+mn-lt"/>
                        <a:ea typeface="+mn-ea"/>
                        <a:cs typeface="+mn-cs"/>
                      </a:endParaRPr>
                    </a:p>
                    <a:p>
                      <a:pPr>
                        <a:buFontTx/>
                        <a:buNone/>
                      </a:pPr>
                      <a:r>
                        <a:rPr lang="fr-FR" sz="1400" b="0" kern="1200" baseline="0" dirty="0" smtClean="0">
                          <a:solidFill>
                            <a:schemeClr val="tx1"/>
                          </a:solidFill>
                          <a:latin typeface="+mn-lt"/>
                          <a:ea typeface="+mn-ea"/>
                          <a:cs typeface="+mn-cs"/>
                        </a:rPr>
                        <a:t>Le redressement moral passe par une éducation primaire, religieuse et morale</a:t>
                      </a:r>
                      <a:endParaRPr lang="fr-FR" sz="1400" b="0" kern="1200" dirty="0" smtClean="0">
                        <a:solidFill>
                          <a:schemeClr val="tx1"/>
                        </a:solidFill>
                        <a:latin typeface="+mn-lt"/>
                        <a:ea typeface="+mn-ea"/>
                        <a:cs typeface="+mn-cs"/>
                      </a:endParaRPr>
                    </a:p>
                  </a:txBody>
                  <a:tcPr/>
                </a:tc>
              </a:tr>
              <a:tr h="741680">
                <a:tc>
                  <a:txBody>
                    <a:bodyPr/>
                    <a:lstStyle/>
                    <a:p>
                      <a:pPr marL="0" algn="ctr" defTabSz="914400" rtl="0" eaLnBrk="1" latinLnBrk="0" hangingPunct="1"/>
                      <a:r>
                        <a:rPr lang="fr-FR" sz="1300" kern="1200" dirty="0" smtClean="0">
                          <a:solidFill>
                            <a:schemeClr val="tx1"/>
                          </a:solidFill>
                          <a:latin typeface="Lucida Handwriting" pitchFamily="66" charset="0"/>
                          <a:ea typeface="+mn-ea"/>
                          <a:cs typeface="+mn-cs"/>
                        </a:rPr>
                        <a:t>Quels articles de loi  permettent l’enfermement ?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300" kern="1200" dirty="0" smtClean="0">
                        <a:solidFill>
                          <a:schemeClr val="tx1"/>
                        </a:solidFill>
                        <a:latin typeface="Lucida Handwriting" pitchFamily="66" charset="0"/>
                        <a:ea typeface="+mn-ea"/>
                        <a:cs typeface="+mn-cs"/>
                      </a:endParaRPr>
                    </a:p>
                    <a:p>
                      <a:pPr marL="0" algn="ctr" defTabSz="914400" rtl="0" eaLnBrk="1" latinLnBrk="0" hangingPunct="1"/>
                      <a:endParaRPr lang="fr-FR" sz="1300" kern="1200" dirty="0" smtClean="0">
                        <a:solidFill>
                          <a:schemeClr val="tx1"/>
                        </a:solidFill>
                        <a:latin typeface="Lucida Handwriting" pitchFamily="66" charset="0"/>
                        <a:ea typeface="+mn-ea"/>
                        <a:cs typeface="+mn-cs"/>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rPr>
                        <a:t>Article 67 du Code Pénal de 1810</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rPr>
                        <a:t>Article 376 du Code Civil de 1804</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kern="1200" dirty="0" smtClean="0">
                        <a:solidFill>
                          <a:schemeClr val="tx1"/>
                        </a:solidFill>
                        <a:latin typeface="Lucida Handwriting" pitchFamily="66" charset="0"/>
                        <a:ea typeface="+mn-ea"/>
                        <a:cs typeface="+mn-cs"/>
                        <a:sym typeface="Wingdings 2"/>
                      </a:endParaRPr>
                    </a:p>
                    <a:p>
                      <a:endParaRPr lang="fr-FR" sz="1400" b="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rPr>
                        <a:t>Article 66 du Code Pénal de 1810</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kern="1200" dirty="0" smtClean="0">
                        <a:solidFill>
                          <a:schemeClr val="tx1"/>
                        </a:solidFill>
                        <a:latin typeface="+mn-lt"/>
                        <a:ea typeface="+mn-ea"/>
                        <a:cs typeface="+mn-cs"/>
                        <a:sym typeface="Wingdings 2"/>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323528" y="620688"/>
          <a:ext cx="8640961" cy="5074920"/>
        </p:xfrm>
        <a:graphic>
          <a:graphicData uri="http://schemas.openxmlformats.org/drawingml/2006/table">
            <a:tbl>
              <a:tblPr firstRow="1" bandRow="1">
                <a:tableStyleId>{5940675A-B579-460E-94D1-54222C63F5DA}</a:tableStyleId>
              </a:tblPr>
              <a:tblGrid>
                <a:gridCol w="1728191"/>
                <a:gridCol w="3458266"/>
                <a:gridCol w="3454504"/>
              </a:tblGrid>
              <a:tr h="370840">
                <a:tc>
                  <a:txBody>
                    <a:bodyPr/>
                    <a:lstStyle/>
                    <a:p>
                      <a:endParaRPr lang="fr-FR"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sz="16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t>PRISON DE LA PETITE</a:t>
                      </a:r>
                      <a:r>
                        <a:rPr lang="fr-FR" sz="1600" b="1" baseline="0" dirty="0" smtClean="0"/>
                        <a:t> </a:t>
                      </a:r>
                      <a:r>
                        <a:rPr lang="fr-FR" sz="1600" b="1" dirty="0" smtClean="0"/>
                        <a:t>ROQUETTE</a:t>
                      </a:r>
                    </a:p>
                    <a:p>
                      <a:pPr algn="ctr"/>
                      <a:endParaRPr lang="fr-FR" sz="1600" b="1" dirty="0"/>
                    </a:p>
                  </a:txBody>
                  <a:tcPr anchor="ct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600" b="1" dirty="0" smtClean="0"/>
                        <a:t>COLONIE </a:t>
                      </a:r>
                      <a:r>
                        <a:rPr lang="fr-FR" sz="1600" b="1" baseline="0" dirty="0" smtClean="0"/>
                        <a:t>DE SAINT HILAIRE</a:t>
                      </a:r>
                      <a:endParaRPr lang="fr-FR" sz="1600" b="1" dirty="0" smtClean="0"/>
                    </a:p>
                  </a:txBody>
                  <a:tcPr anchor="ctr">
                    <a:solidFill>
                      <a:schemeClr val="bg1">
                        <a:lumMod val="85000"/>
                      </a:schemeClr>
                    </a:solidFill>
                  </a:tcPr>
                </a:tc>
              </a:tr>
              <a:tr h="741680">
                <a:tc>
                  <a:txBody>
                    <a:bodyPr/>
                    <a:lstStyle/>
                    <a:p>
                      <a:pPr marL="0" algn="ctr" defTabSz="914400" rtl="0" eaLnBrk="1" latinLnBrk="0" hangingPunct="1"/>
                      <a:r>
                        <a:rPr lang="fr-FR" sz="1300" kern="1200" dirty="0" smtClean="0">
                          <a:solidFill>
                            <a:schemeClr val="tx1"/>
                          </a:solidFill>
                          <a:latin typeface="Lucida Handwriting" pitchFamily="66" charset="0"/>
                          <a:ea typeface="+mn-ea"/>
                          <a:cs typeface="+mn-cs"/>
                        </a:rPr>
                        <a:t>Quel article de loi a permis l’enfermement ? </a:t>
                      </a:r>
                    </a:p>
                    <a:p>
                      <a:pPr marL="0" marR="0" indent="0" algn="ctr" defTabSz="914400" rtl="0" eaLnBrk="1" fontAlgn="auto" latinLnBrk="0" hangingPunct="1">
                        <a:lnSpc>
                          <a:spcPct val="100000"/>
                        </a:lnSpc>
                        <a:spcBef>
                          <a:spcPts val="0"/>
                        </a:spcBef>
                        <a:spcAft>
                          <a:spcPts val="0"/>
                        </a:spcAft>
                        <a:buClrTx/>
                        <a:buSzTx/>
                        <a:buFontTx/>
                        <a:buNone/>
                        <a:tabLst/>
                        <a:defRPr/>
                      </a:pPr>
                      <a:endParaRPr lang="fr-FR" sz="1300" kern="1200" dirty="0" smtClean="0">
                        <a:solidFill>
                          <a:schemeClr val="tx1"/>
                        </a:solidFill>
                        <a:latin typeface="Lucida Handwriting" pitchFamily="66" charset="0"/>
                        <a:ea typeface="+mn-ea"/>
                        <a:cs typeface="+mn-cs"/>
                      </a:endParaRPr>
                    </a:p>
                    <a:p>
                      <a:pPr marL="0" algn="ctr" defTabSz="914400" rtl="0" eaLnBrk="1" latinLnBrk="0" hangingPunct="1"/>
                      <a:endParaRPr lang="fr-FR" sz="1300" kern="1200" dirty="0" smtClean="0">
                        <a:solidFill>
                          <a:schemeClr val="tx1"/>
                        </a:solidFill>
                        <a:latin typeface="Lucida Handwriting" pitchFamily="66" charset="0"/>
                        <a:ea typeface="+mn-ea"/>
                        <a:cs typeface="+mn-cs"/>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300" b="0" kern="1200" dirty="0" smtClean="0">
                          <a:solidFill>
                            <a:schemeClr val="tx1"/>
                          </a:solidFill>
                          <a:latin typeface="+mn-lt"/>
                          <a:ea typeface="+mn-ea"/>
                          <a:cs typeface="+mn-cs"/>
                        </a:rPr>
                        <a:t>Article 67 du Code Pénal de 1810</a:t>
                      </a:r>
                    </a:p>
                    <a:p>
                      <a:pPr marL="0" marR="0" indent="0" algn="l" defTabSz="914400" rtl="0" eaLnBrk="1" fontAlgn="auto" latinLnBrk="0" hangingPunct="1">
                        <a:lnSpc>
                          <a:spcPct val="100000"/>
                        </a:lnSpc>
                        <a:spcBef>
                          <a:spcPts val="0"/>
                        </a:spcBef>
                        <a:spcAft>
                          <a:spcPts val="0"/>
                        </a:spcAft>
                        <a:buClrTx/>
                        <a:buSzTx/>
                        <a:buFontTx/>
                        <a:buNone/>
                        <a:tabLst/>
                        <a:defRPr/>
                      </a:pPr>
                      <a:r>
                        <a:rPr lang="fr-FR" sz="1300" b="0" kern="1200" dirty="0" smtClean="0">
                          <a:solidFill>
                            <a:schemeClr val="tx1"/>
                          </a:solidFill>
                          <a:latin typeface="+mn-lt"/>
                          <a:ea typeface="+mn-ea"/>
                          <a:cs typeface="+mn-cs"/>
                        </a:rPr>
                        <a:t>Art. 376 du Code Civil de 1804</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3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latin typeface="Lucida Handwriting" pitchFamily="66" charset="0"/>
                          <a:ea typeface="+mn-ea"/>
                          <a:cs typeface="+mn-cs"/>
                          <a:sym typeface="Wingdings 2"/>
                        </a:rPr>
                        <a:t>En dehors d’un juge , qui peut demander l’arrestation et la détention du mineur ? Pour</a:t>
                      </a:r>
                      <a:r>
                        <a:rPr lang="fr-FR" sz="1200" u="sng" kern="1200" baseline="0" dirty="0" smtClean="0">
                          <a:solidFill>
                            <a:schemeClr val="tx1"/>
                          </a:solidFill>
                          <a:latin typeface="Lucida Handwriting" pitchFamily="66" charset="0"/>
                          <a:ea typeface="+mn-ea"/>
                          <a:cs typeface="+mn-cs"/>
                          <a:sym typeface="Wingdings 2"/>
                        </a:rPr>
                        <a:t> quelle raison ?</a:t>
                      </a:r>
                      <a:endParaRPr lang="fr-FR" sz="1200" u="sng" kern="1200" dirty="0" smtClean="0">
                        <a:solidFill>
                          <a:schemeClr val="tx1"/>
                        </a:solidFill>
                        <a:latin typeface="Lucida Handwriting" pitchFamily="66" charset="0"/>
                        <a:ea typeface="+mn-ea"/>
                        <a:cs typeface="+mn-cs"/>
                        <a:sym typeface="Wingdings 2"/>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kern="1200" dirty="0" smtClean="0">
                          <a:solidFill>
                            <a:schemeClr val="tx1"/>
                          </a:solidFill>
                          <a:latin typeface="+mn-lt"/>
                          <a:ea typeface="+mn-ea"/>
                          <a:cs typeface="+mn-cs"/>
                          <a:sym typeface="Wingdings 2"/>
                        </a:rPr>
                        <a:t>Le père </a:t>
                      </a:r>
                      <a:r>
                        <a:rPr lang="fr-FR" sz="1400" b="0" kern="1200" dirty="0" smtClean="0">
                          <a:solidFill>
                            <a:schemeClr val="tx1"/>
                          </a:solidFill>
                          <a:latin typeface="+mn-lt"/>
                          <a:ea typeface="+mn-ea"/>
                          <a:cs typeface="+mn-cs"/>
                          <a:sym typeface="Wingdings 2"/>
                        </a:rPr>
                        <a:t>peut demander l’arrestation et la détention de son enfant envers qui il a de « très graves mécontentements »</a:t>
                      </a:r>
                      <a:r>
                        <a:rPr lang="fr-FR" sz="1400" b="0" kern="1200" baseline="0" dirty="0" smtClean="0">
                          <a:solidFill>
                            <a:schemeClr val="tx1"/>
                          </a:solidFill>
                          <a:latin typeface="+mn-lt"/>
                          <a:ea typeface="+mn-ea"/>
                          <a:cs typeface="+mn-cs"/>
                          <a:sym typeface="Wingdings 2"/>
                        </a:rPr>
                        <a:t> et ce, sans avoir besoin de se justifier.</a:t>
                      </a:r>
                      <a:endParaRPr lang="fr-FR" sz="1300" b="0" kern="1200" dirty="0" smtClean="0">
                        <a:solidFill>
                          <a:schemeClr val="tx1"/>
                        </a:solidFill>
                        <a:latin typeface="+mn-lt"/>
                        <a:ea typeface="+mn-ea"/>
                        <a:cs typeface="+mn-cs"/>
                        <a:sym typeface="Wingdings 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u="sng" kern="1200" dirty="0" smtClean="0">
                        <a:solidFill>
                          <a:schemeClr val="tx1"/>
                        </a:solidFill>
                        <a:latin typeface="Lucida Handwriting" pitchFamily="66" charset="0"/>
                        <a:ea typeface="+mn-ea"/>
                        <a:cs typeface="+mn-cs"/>
                        <a:sym typeface="Wingdings 2"/>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latin typeface="Lucida Handwriting" pitchFamily="66" charset="0"/>
                          <a:ea typeface="+mn-ea"/>
                          <a:cs typeface="+mn-cs"/>
                          <a:sym typeface="Wingdings 2"/>
                        </a:rPr>
                        <a:t>D’après l’article 67, le mineur qui a agi avec discernement est condamné. Qui juge les mineurs ? Quelles peines s’appliquent ?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1" kern="1200" dirty="0" smtClean="0">
                          <a:solidFill>
                            <a:schemeClr val="tx1"/>
                          </a:solidFill>
                          <a:latin typeface="+mn-lt"/>
                          <a:ea typeface="+mn-ea"/>
                          <a:cs typeface="+mn-cs"/>
                          <a:sym typeface="Wingdings 2"/>
                        </a:rPr>
                        <a:t>Il subit les peines prévues par la loi (les mêmes peines que les adultes) mais avec un degré inférieur.  Il n’y a pas de juge</a:t>
                      </a:r>
                      <a:r>
                        <a:rPr lang="fr-FR" sz="1400" b="1" kern="1200" baseline="0" dirty="0" smtClean="0">
                          <a:solidFill>
                            <a:schemeClr val="tx1"/>
                          </a:solidFill>
                          <a:latin typeface="+mn-lt"/>
                          <a:ea typeface="+mn-ea"/>
                          <a:cs typeface="+mn-cs"/>
                          <a:sym typeface="Wingdings 2"/>
                        </a:rPr>
                        <a:t> spécialisé pour les mineurs</a:t>
                      </a:r>
                      <a:r>
                        <a:rPr lang="fr-FR" sz="1400" b="0" kern="1200" baseline="0" dirty="0" smtClean="0">
                          <a:solidFill>
                            <a:schemeClr val="tx1"/>
                          </a:solidFill>
                          <a:latin typeface="+mn-lt"/>
                          <a:ea typeface="+mn-ea"/>
                          <a:cs typeface="+mn-cs"/>
                          <a:sym typeface="Wingdings 2"/>
                        </a:rPr>
                        <a:t>.</a:t>
                      </a:r>
                      <a:endParaRPr lang="fr-FR" sz="1400" b="0" kern="1200" dirty="0" smtClean="0">
                        <a:solidFill>
                          <a:schemeClr val="tx1"/>
                        </a:solidFill>
                        <a:latin typeface="+mn-lt"/>
                        <a:ea typeface="+mn-ea"/>
                        <a:cs typeface="+mn-cs"/>
                        <a:sym typeface="Wingdings 2"/>
                      </a:endParaRPr>
                    </a:p>
                    <a:p>
                      <a:endParaRPr lang="fr-FR" sz="1400" b="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rPr>
                        <a:t>A</a:t>
                      </a:r>
                      <a:r>
                        <a:rPr lang="fr-FR" sz="1300" b="0" kern="1200" dirty="0" smtClean="0">
                          <a:solidFill>
                            <a:schemeClr val="tx1"/>
                          </a:solidFill>
                          <a:latin typeface="+mn-lt"/>
                          <a:ea typeface="+mn-ea"/>
                          <a:cs typeface="+mn-cs"/>
                        </a:rPr>
                        <a:t>rticle 66 du Code Pénal de 1810</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300" b="0" kern="1200" dirty="0" smtClean="0">
                        <a:solidFill>
                          <a:schemeClr val="tx1"/>
                        </a:solidFill>
                        <a:latin typeface="Lucida Handwriting" pitchFamily="66" charset="0"/>
                        <a:ea typeface="+mn-ea"/>
                        <a:cs typeface="+mn-cs"/>
                        <a:sym typeface="Wingdings 2"/>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u="sng" kern="1200" dirty="0" smtClean="0">
                        <a:solidFill>
                          <a:schemeClr val="tx1"/>
                        </a:solidFill>
                        <a:latin typeface="Lucida Handwriting" pitchFamily="66" charset="0"/>
                        <a:ea typeface="+mn-ea"/>
                        <a:cs typeface="+mn-cs"/>
                        <a:sym typeface="Wingdings 2"/>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0" u="sng" kern="1200" dirty="0" smtClean="0">
                          <a:solidFill>
                            <a:schemeClr val="tx1"/>
                          </a:solidFill>
                          <a:latin typeface="Lucida Handwriting" pitchFamily="66" charset="0"/>
                          <a:ea typeface="+mn-ea"/>
                          <a:cs typeface="+mn-cs"/>
                          <a:sym typeface="Wingdings 2"/>
                        </a:rPr>
                        <a:t>D’après cet article, ces mineurs ont-ils été reconnus coupables ou non coupables ? Quel mot le dit ?</a:t>
                      </a:r>
                      <a:r>
                        <a:rPr lang="fr-FR" sz="1200" b="0" u="sng" kern="1200" dirty="0" smtClean="0">
                          <a:solidFill>
                            <a:schemeClr val="tx1"/>
                          </a:solidFill>
                          <a:latin typeface="Lucida Handwriting" pitchFamily="66" charset="0"/>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sym typeface="Wingdings 2"/>
                        </a:rPr>
                        <a:t>Ils ont été reconnus non coupables ou « acquittés »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latin typeface="Lucida Handwriting" pitchFamily="66"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latin typeface="Lucida Handwriting" pitchFamily="66" charset="0"/>
                          <a:ea typeface="+mn-ea"/>
                          <a:cs typeface="+mn-cs"/>
                          <a:sym typeface="Wingdings 2"/>
                        </a:rPr>
                        <a:t>Pourtant que leur arrive-t-il?</a:t>
                      </a:r>
                    </a:p>
                    <a:p>
                      <a:pPr marL="0" marR="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chemeClr val="tx1"/>
                          </a:solidFill>
                          <a:latin typeface="+mn-lt"/>
                          <a:ea typeface="+mn-ea"/>
                          <a:cs typeface="+mn-cs"/>
                          <a:sym typeface="Wingdings 2"/>
                        </a:rPr>
                        <a:t>Ils peuvent être conduits dans une maison de correction pour y être élevés. Ce sont </a:t>
                      </a:r>
                      <a:r>
                        <a:rPr lang="fr-FR" sz="1400" b="1" kern="1200" dirty="0" smtClean="0">
                          <a:solidFill>
                            <a:schemeClr val="tx1"/>
                          </a:solidFill>
                          <a:latin typeface="+mn-lt"/>
                          <a:ea typeface="+mn-ea"/>
                          <a:cs typeface="+mn-cs"/>
                          <a:sym typeface="Wingdings 2"/>
                        </a:rPr>
                        <a:t>des acquittés placés.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400" b="0" kern="1200" dirty="0" smtClean="0">
                        <a:solidFill>
                          <a:schemeClr val="tx1"/>
                        </a:solidFill>
                        <a:latin typeface="+mn-lt"/>
                        <a:ea typeface="+mn-ea"/>
                        <a:cs typeface="+mn-cs"/>
                        <a:sym typeface="Wingdings 2"/>
                      </a:endParaRPr>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3885294" cy="523220"/>
          </a:xfrm>
          <a:prstGeom prst="rect">
            <a:avLst/>
          </a:prstGeom>
        </p:spPr>
        <p:txBody>
          <a:bodyPr wrap="none">
            <a:spAutoFit/>
          </a:bodyPr>
          <a:lstStyle/>
          <a:p>
            <a:r>
              <a:rPr lang="fr-FR" sz="2800" u="sng" dirty="0" smtClean="0"/>
              <a:t>Des évaluations possibles</a:t>
            </a:r>
          </a:p>
        </p:txBody>
      </p:sp>
      <p:sp>
        <p:nvSpPr>
          <p:cNvPr id="3" name="ZoneTexte 2"/>
          <p:cNvSpPr txBox="1"/>
          <p:nvPr/>
        </p:nvSpPr>
        <p:spPr>
          <a:xfrm>
            <a:off x="323528" y="908720"/>
            <a:ext cx="8640960" cy="4678204"/>
          </a:xfrm>
          <a:prstGeom prst="rect">
            <a:avLst/>
          </a:prstGeom>
          <a:noFill/>
        </p:spPr>
        <p:txBody>
          <a:bodyPr wrap="square" rtlCol="0">
            <a:spAutoFit/>
          </a:bodyPr>
          <a:lstStyle/>
          <a:p>
            <a:pPr algn="just">
              <a:buFont typeface="Wingdings" pitchFamily="2" charset="2"/>
              <a:buChar char="Ø"/>
            </a:pPr>
            <a:r>
              <a:rPr lang="fr-FR" sz="2000" b="1" dirty="0" smtClean="0"/>
              <a:t> Analyser un autre article de presse </a:t>
            </a:r>
            <a:r>
              <a:rPr lang="fr-FR" dirty="0" smtClean="0"/>
              <a:t>(voir l’évaluation n°1)</a:t>
            </a:r>
          </a:p>
          <a:p>
            <a:pPr algn="just"/>
            <a:endParaRPr lang="fr-FR" dirty="0" smtClean="0"/>
          </a:p>
          <a:p>
            <a:pPr algn="just">
              <a:buFont typeface="Wingdings" pitchFamily="2" charset="2"/>
              <a:buChar char="Ø"/>
            </a:pPr>
            <a:r>
              <a:rPr lang="fr-FR" sz="2000" b="1" dirty="0" smtClean="0"/>
              <a:t>Proposer un travail d’argumentation </a:t>
            </a:r>
            <a:r>
              <a:rPr lang="fr-FR" dirty="0" smtClean="0"/>
              <a:t>(voir l’évaluation n°2)</a:t>
            </a:r>
          </a:p>
          <a:p>
            <a:pPr algn="just"/>
            <a:endParaRPr lang="fr-FR" dirty="0" smtClean="0"/>
          </a:p>
          <a:p>
            <a:pPr algn="just">
              <a:buFont typeface="Wingdings" pitchFamily="2" charset="2"/>
              <a:buChar char="Ø"/>
            </a:pPr>
            <a:r>
              <a:rPr lang="fr-FR" sz="2000" b="1" dirty="0" smtClean="0"/>
              <a:t> Réaliser une revue de presse :</a:t>
            </a:r>
            <a:endParaRPr lang="fr-FR" sz="2400" b="1" dirty="0" smtClean="0"/>
          </a:p>
          <a:p>
            <a:pPr algn="just"/>
            <a:r>
              <a:rPr lang="fr-FR" dirty="0" smtClean="0"/>
              <a:t>Demander aux élèves de récolter des articles de presse concernant la justice des mineurs ou en proposer. L’objectif est de déterminer l’infraction à laquelle correspond le fait divers choisi (qualification juridique des faits), de la définir et de rechercher les peines encourues (en s’aidant du  site </a:t>
            </a:r>
            <a:r>
              <a:rPr lang="fr-FR" u="sng" dirty="0" smtClean="0"/>
              <a:t>http://www.legifrance.gouv.fr/initRechCodeArticle.do</a:t>
            </a:r>
            <a:r>
              <a:rPr lang="fr-FR" dirty="0" smtClean="0"/>
              <a:t>). On peut ensuite comparer les peines prononcées avec les peines encourues.</a:t>
            </a:r>
          </a:p>
          <a:p>
            <a:pPr algn="just"/>
            <a:endParaRPr lang="fr-FR" sz="2000" dirty="0" smtClean="0"/>
          </a:p>
          <a:p>
            <a:pPr algn="just">
              <a:buFont typeface="Wingdings" pitchFamily="2" charset="2"/>
              <a:buChar char="Ø"/>
            </a:pPr>
            <a:r>
              <a:rPr lang="fr-FR" sz="2000" b="1" dirty="0" smtClean="0"/>
              <a:t>Dans le cadre du parcours des métiers :</a:t>
            </a:r>
            <a:endParaRPr lang="fr-FR" b="1" dirty="0" smtClean="0"/>
          </a:p>
          <a:p>
            <a:pPr algn="just"/>
            <a:r>
              <a:rPr lang="fr-FR" dirty="0" smtClean="0"/>
              <a:t>On peut demander aux élèves de  réaliser une fiche-métier : juge pour enfants, procureur de la République, avocat, éducateur de la Protection Judiciaire de la jeunesse, Surveillant Pénitentiaire… (en s’aidant du site </a:t>
            </a:r>
            <a:r>
              <a:rPr lang="fr-FR" u="sng" dirty="0" smtClean="0"/>
              <a:t>www.onisep.fr</a:t>
            </a:r>
            <a:r>
              <a:rPr lang="fr-FR" dirty="0" smtClean="0"/>
              <a:t> ou des ressources du CDI)</a:t>
            </a:r>
          </a:p>
          <a:p>
            <a:pPr algn="just">
              <a:buFontTx/>
              <a:buChar char="-"/>
            </a:pPr>
            <a:endParaRPr lang="fr-FR"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332656"/>
            <a:ext cx="8640960" cy="523220"/>
          </a:xfrm>
          <a:prstGeom prst="rect">
            <a:avLst/>
          </a:prstGeom>
        </p:spPr>
        <p:txBody>
          <a:bodyPr wrap="square">
            <a:spAutoFit/>
          </a:bodyPr>
          <a:lstStyle/>
          <a:p>
            <a:r>
              <a:rPr lang="fr-FR" sz="2800" u="sng" dirty="0" smtClean="0"/>
              <a:t>Des sorties possibles</a:t>
            </a:r>
          </a:p>
        </p:txBody>
      </p:sp>
      <p:sp>
        <p:nvSpPr>
          <p:cNvPr id="3" name="Rectangle 2"/>
          <p:cNvSpPr/>
          <p:nvPr/>
        </p:nvSpPr>
        <p:spPr>
          <a:xfrm>
            <a:off x="323528" y="1052736"/>
            <a:ext cx="8496944" cy="2616101"/>
          </a:xfrm>
          <a:prstGeom prst="rect">
            <a:avLst/>
          </a:prstGeom>
        </p:spPr>
        <p:txBody>
          <a:bodyPr wrap="square">
            <a:spAutoFit/>
          </a:bodyPr>
          <a:lstStyle/>
          <a:p>
            <a:pPr algn="just">
              <a:buFontTx/>
              <a:buChar char="-"/>
            </a:pPr>
            <a:r>
              <a:rPr lang="fr-FR" b="1" i="1" dirty="0" smtClean="0"/>
              <a:t>Au Tribunal de Grande instance de Créteil (94)  </a:t>
            </a:r>
            <a:r>
              <a:rPr lang="fr-FR" sz="1600" dirty="0" smtClean="0"/>
              <a:t>pour assister à des audiences correctionnelles. L’Association « Justice et Ville », labellisée par l’Education nationale, organise des accueils de scolaires au sein du TGI et intervient aussi des les établissements scolaires   </a:t>
            </a:r>
            <a:r>
              <a:rPr lang="fr-FR" sz="1600" b="1" dirty="0" smtClean="0">
                <a:hlinkClick r:id="rId2"/>
              </a:rPr>
              <a:t>http://www.justiceetville.fr/</a:t>
            </a:r>
          </a:p>
          <a:p>
            <a:pPr algn="just">
              <a:buFontTx/>
              <a:buChar char="-"/>
            </a:pPr>
            <a:endParaRPr lang="fr-FR" sz="1600" b="1" dirty="0" smtClean="0">
              <a:hlinkClick r:id="rId2"/>
            </a:endParaRPr>
          </a:p>
          <a:p>
            <a:pPr algn="just">
              <a:buFontTx/>
              <a:buChar char="-"/>
            </a:pPr>
            <a:r>
              <a:rPr lang="fr-FR" b="1" i="1" dirty="0" smtClean="0"/>
              <a:t>Au centre d’exposition « Enfants en justice. </a:t>
            </a:r>
            <a:r>
              <a:rPr lang="fr-FR" b="1" i="1" dirty="0" err="1" smtClean="0"/>
              <a:t>XIX</a:t>
            </a:r>
            <a:r>
              <a:rPr lang="fr-FR" b="1" i="1" baseline="30000" dirty="0" err="1" smtClean="0"/>
              <a:t>es</a:t>
            </a:r>
            <a:r>
              <a:rPr lang="fr-FR" b="1" i="1" dirty="0" smtClean="0"/>
              <a:t>-</a:t>
            </a:r>
            <a:r>
              <a:rPr lang="fr-FR" b="1" i="1" dirty="0" err="1" smtClean="0"/>
              <a:t>XX</a:t>
            </a:r>
            <a:r>
              <a:rPr lang="fr-FR" b="1" i="1" baseline="30000" dirty="0" err="1" smtClean="0"/>
              <a:t>es</a:t>
            </a:r>
            <a:r>
              <a:rPr lang="fr-FR" b="1" i="1" dirty="0" smtClean="0"/>
              <a:t> » de Savigny-sur-Orge (91) </a:t>
            </a:r>
            <a:r>
              <a:rPr lang="fr-FR" sz="1600" dirty="0" smtClean="0"/>
              <a:t>pour</a:t>
            </a:r>
            <a:r>
              <a:rPr lang="fr-FR" sz="1600" b="1" dirty="0" smtClean="0"/>
              <a:t> </a:t>
            </a:r>
            <a:r>
              <a:rPr lang="fr-FR" sz="1600" dirty="0" smtClean="0"/>
              <a:t>mieux connaître le passé des colonies agricoles pénitentiaires ou autres maisons de correction et revivre le quotidien des enfants placés.</a:t>
            </a:r>
          </a:p>
          <a:p>
            <a:pPr algn="just"/>
            <a:r>
              <a:rPr lang="fr-FR" sz="1600" dirty="0" smtClean="0"/>
              <a:t> Le site </a:t>
            </a:r>
            <a:r>
              <a:rPr lang="fr-FR" sz="1600" b="1" dirty="0" smtClean="0">
                <a:hlinkClick r:id="rId2"/>
              </a:rPr>
              <a:t>http://www.enfantsenjustice.fr/public/</a:t>
            </a:r>
            <a:r>
              <a:rPr lang="fr-FR" sz="1600" dirty="0" smtClean="0"/>
              <a:t> permet une visite virtuelle, propose des exploitations pédagogiques et un portail de ressources sur l’histoire de la justice des mineurs.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8"/>
          <p:cNvGraphicFramePr>
            <a:graphicFrameLocks noGrp="1"/>
          </p:cNvGraphicFramePr>
          <p:nvPr/>
        </p:nvGraphicFramePr>
        <p:xfrm>
          <a:off x="323528" y="1124744"/>
          <a:ext cx="8496300" cy="4851083"/>
        </p:xfrm>
        <a:graphic>
          <a:graphicData uri="http://schemas.openxmlformats.org/drawingml/2006/table">
            <a:tbl>
              <a:tblPr/>
              <a:tblGrid>
                <a:gridCol w="4381500"/>
                <a:gridCol w="4114800"/>
              </a:tblGrid>
              <a:tr h="871538">
                <a:tc gridSpan="2">
                  <a:txBody>
                    <a:bodyPr/>
                    <a:lstStyle/>
                    <a:p>
                      <a:pPr algn="ctr"/>
                      <a:r>
                        <a:rPr lang="fr-FR" sz="2800" b="1" u="sng" dirty="0" smtClean="0"/>
                        <a:t>II – Droit et justice en France</a:t>
                      </a:r>
                    </a:p>
                    <a:p>
                      <a:pPr algn="ctr"/>
                      <a:r>
                        <a:rPr lang="fr-FR" sz="1400" b="1" u="sng" dirty="0" smtClean="0"/>
                        <a:t>(environ 40% du temps consacré à l’éducation</a:t>
                      </a:r>
                      <a:r>
                        <a:rPr lang="fr-FR" sz="1400" b="1" u="sng" baseline="0" dirty="0" smtClean="0"/>
                        <a:t> civique)</a:t>
                      </a:r>
                      <a:endParaRPr lang="fr-FR" sz="2800" b="1" u="sng" dirty="0" smtClean="0"/>
                    </a:p>
                    <a:p>
                      <a:pPr algn="ctr"/>
                      <a:endParaRPr lang="fr-FR" sz="1600" b="1" u="sng" cap="small" dirty="0" smtClean="0"/>
                    </a:p>
                    <a:p>
                      <a:pPr algn="ctr"/>
                      <a:r>
                        <a:rPr lang="fr-FR" sz="2000" b="1" u="sng" cap="small" dirty="0" smtClean="0"/>
                        <a:t>Thème 3</a:t>
                      </a:r>
                      <a:r>
                        <a:rPr lang="fr-FR" sz="2000" b="1" dirty="0" smtClean="0"/>
                        <a:t>  - La justice des mineurs</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u="sng" kern="1200" dirty="0" smtClean="0">
                          <a:solidFill>
                            <a:schemeClr val="tx1"/>
                          </a:solidFill>
                          <a:latin typeface="+mn-lt"/>
                          <a:ea typeface="+mn-ea"/>
                          <a:cs typeface="+mn-cs"/>
                        </a:rPr>
                        <a:t>(environ 10% du temps soit 3 heures)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3357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cs typeface="Times New Roman" pitchFamily="18" charset="0"/>
                        </a:rPr>
                        <a:t>CONNAISSANCES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a:r>
                        <a:rPr lang="fr-FR" sz="1600" dirty="0" smtClean="0"/>
                        <a:t>Le droit des mineurs est spécifique, l’étude de la justice des mineurs est l’occasion de préciser la responsabilité civile et pénale du collégien.</a:t>
                      </a:r>
                    </a:p>
                    <a:p>
                      <a:pPr lvl="0" algn="just"/>
                      <a:r>
                        <a:rPr lang="fr-FR" sz="1600" dirty="0" smtClean="0"/>
                        <a:t>Le double rôle de la justice des mineurs (la protection de l’enfance et la répression des délits) est expliqué.</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cs typeface="Times New Roman" pitchFamily="18" charset="0"/>
                        </a:rPr>
                        <a:t>DEMARCHES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r>
                        <a:rPr lang="fr-FR" sz="1600" dirty="0" smtClean="0"/>
                        <a:t>L’étude de jugements éclairent la façon dont aujourd’hui est rendue la justice par les magistrats spécialisés. </a:t>
                      </a:r>
                    </a:p>
                    <a:p>
                      <a:pPr algn="just"/>
                      <a:r>
                        <a:rPr lang="fr-FR" sz="1600" dirty="0" smtClean="0"/>
                        <a:t>Une mise en perspective du droit des mineurs dans l’histoire et l’interprétation de la loi par les magistrats montrent que le droit évolue et s’interprète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323528" y="404664"/>
            <a:ext cx="2592288" cy="584775"/>
          </a:xfrm>
          <a:prstGeom prst="rect">
            <a:avLst/>
          </a:prstGeom>
        </p:spPr>
        <p:txBody>
          <a:bodyPr wrap="square">
            <a:spAutoFit/>
          </a:bodyPr>
          <a:lstStyle/>
          <a:p>
            <a:r>
              <a:rPr lang="fr-FR" sz="3200" u="sng" dirty="0" smtClean="0"/>
              <a:t>Le programme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523220"/>
          </a:xfrm>
          <a:prstGeom prst="rect">
            <a:avLst/>
          </a:prstGeom>
        </p:spPr>
        <p:txBody>
          <a:bodyPr wrap="square">
            <a:spAutoFit/>
          </a:bodyPr>
          <a:lstStyle/>
          <a:p>
            <a:r>
              <a:rPr lang="fr-FR" sz="2800" u="sng" dirty="0" smtClean="0"/>
              <a:t>Pour en savoir plus…</a:t>
            </a:r>
          </a:p>
        </p:txBody>
      </p:sp>
      <p:sp>
        <p:nvSpPr>
          <p:cNvPr id="3" name="Rectangle 2"/>
          <p:cNvSpPr/>
          <p:nvPr/>
        </p:nvSpPr>
        <p:spPr>
          <a:xfrm>
            <a:off x="179512" y="671691"/>
            <a:ext cx="8640960" cy="5632311"/>
          </a:xfrm>
          <a:prstGeom prst="rect">
            <a:avLst/>
          </a:prstGeom>
        </p:spPr>
        <p:txBody>
          <a:bodyPr wrap="square">
            <a:spAutoFit/>
          </a:bodyPr>
          <a:lstStyle/>
          <a:p>
            <a:r>
              <a:rPr lang="fr-FR" b="1" dirty="0" smtClean="0"/>
              <a:t>-  Pour faire comprendre la justice aux adolescents :</a:t>
            </a:r>
          </a:p>
          <a:p>
            <a:r>
              <a:rPr lang="fr-FR" dirty="0" smtClean="0">
                <a:hlinkClick r:id="rId2"/>
              </a:rPr>
              <a:t>http://www.ado.justice.gouv.fr/php/index.php</a:t>
            </a:r>
          </a:p>
          <a:p>
            <a:pPr>
              <a:buFontTx/>
              <a:buChar char="-"/>
            </a:pPr>
            <a:endParaRPr lang="fr-FR" dirty="0" smtClean="0">
              <a:hlinkClick r:id="rId2"/>
            </a:endParaRPr>
          </a:p>
          <a:p>
            <a:r>
              <a:rPr lang="fr-FR" b="1" dirty="0" smtClean="0"/>
              <a:t>- Pour accéder aux textes de loi en vigueur :</a:t>
            </a:r>
          </a:p>
          <a:p>
            <a:r>
              <a:rPr lang="fr-FR" dirty="0" smtClean="0">
                <a:hlinkClick r:id="rId2"/>
              </a:rPr>
              <a:t>http://www.legifrance.gouv.fr/rechCodeArticle.do?reprise=true&amp;page=1</a:t>
            </a:r>
            <a:endParaRPr lang="fr-FR" dirty="0" smtClean="0"/>
          </a:p>
          <a:p>
            <a:endParaRPr lang="fr-FR" dirty="0" smtClean="0"/>
          </a:p>
          <a:p>
            <a:r>
              <a:rPr lang="fr-FR" b="1" dirty="0" smtClean="0"/>
              <a:t>- Pour une chronologie de la justice des mineurs :</a:t>
            </a:r>
          </a:p>
          <a:p>
            <a:r>
              <a:rPr lang="en-US" u="sng" dirty="0" smtClean="0">
                <a:hlinkClick r:id="rId3"/>
              </a:rPr>
              <a:t>http://www.vie-publique.fr/politiques-publiques/jeunes-justice/chronologie/</a:t>
            </a:r>
            <a:endParaRPr lang="en-US" u="sng" dirty="0" smtClean="0"/>
          </a:p>
          <a:p>
            <a:endParaRPr lang="en-US" u="sng" dirty="0" smtClean="0"/>
          </a:p>
          <a:p>
            <a:r>
              <a:rPr lang="fr-FR" b="1" dirty="0" smtClean="0"/>
              <a:t>- Le blog du magistrat Jean Pierre </a:t>
            </a:r>
            <a:r>
              <a:rPr lang="fr-FR" b="1" dirty="0" err="1" smtClean="0"/>
              <a:t>Rosenczveig</a:t>
            </a:r>
            <a:r>
              <a:rPr lang="fr-FR" dirty="0" smtClean="0"/>
              <a:t>, Vice-président du Tribunal de Grande Instance de Bobigny,  et à ce titre président du Tribunal pour Enfants. Voir notamment « le droit pénal des enfants en bref et en l’état ».  </a:t>
            </a:r>
            <a:r>
              <a:rPr lang="fr-FR" dirty="0" smtClean="0">
                <a:hlinkClick r:id="rId4"/>
              </a:rPr>
              <a:t>http://www.rosenczveig.com/</a:t>
            </a:r>
            <a:endParaRPr lang="fr-FR" dirty="0" smtClean="0"/>
          </a:p>
          <a:p>
            <a:endParaRPr lang="fr-FR" dirty="0" smtClean="0"/>
          </a:p>
          <a:p>
            <a:r>
              <a:rPr lang="fr-FR" b="1" dirty="0" smtClean="0"/>
              <a:t>- Le blog « paroles de juge » de Michel </a:t>
            </a:r>
            <a:r>
              <a:rPr lang="fr-FR" b="1" dirty="0" err="1" smtClean="0"/>
              <a:t>Huyette</a:t>
            </a:r>
            <a:r>
              <a:rPr lang="fr-FR" dirty="0" smtClean="0"/>
              <a:t>, Magistrat, il a exercé pendant dix années comme juge des enfants puis dix autres années dans une chambre des mineurs de cour d'appel.  </a:t>
            </a:r>
            <a:r>
              <a:rPr lang="fr-FR" dirty="0" smtClean="0">
                <a:hlinkClick r:id="rId2"/>
              </a:rPr>
              <a:t>http://www.huyette.net/</a:t>
            </a:r>
          </a:p>
          <a:p>
            <a:endParaRPr lang="fr-FR" dirty="0" smtClean="0">
              <a:hlinkClick r:id="rId2"/>
            </a:endParaRPr>
          </a:p>
          <a:p>
            <a:r>
              <a:rPr lang="fr-FR" b="1" dirty="0" smtClean="0"/>
              <a:t>- Les Rendez-vous de l’Histoire de Blois (13è édition) sur le thème « Faire justice » </a:t>
            </a:r>
            <a:r>
              <a:rPr lang="fr-FR" dirty="0" smtClean="0">
                <a:hlinkClick r:id="rId2"/>
              </a:rPr>
              <a:t>http://www.rdv-histoire.com/</a:t>
            </a:r>
          </a:p>
          <a:p>
            <a:pPr>
              <a:buFontTx/>
              <a:buChar char="-"/>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68"/>
          <p:cNvGraphicFramePr>
            <a:graphicFrameLocks noGrp="1"/>
          </p:cNvGraphicFramePr>
          <p:nvPr/>
        </p:nvGraphicFramePr>
        <p:xfrm>
          <a:off x="323528" y="1124744"/>
          <a:ext cx="8496300" cy="4851083"/>
        </p:xfrm>
        <a:graphic>
          <a:graphicData uri="http://schemas.openxmlformats.org/drawingml/2006/table">
            <a:tbl>
              <a:tblPr/>
              <a:tblGrid>
                <a:gridCol w="4381500"/>
                <a:gridCol w="4114800"/>
              </a:tblGrid>
              <a:tr h="871538">
                <a:tc gridSpan="2">
                  <a:txBody>
                    <a:bodyPr/>
                    <a:lstStyle/>
                    <a:p>
                      <a:pPr algn="ctr"/>
                      <a:r>
                        <a:rPr lang="fr-FR" sz="2800" b="1" u="sng" dirty="0" smtClean="0"/>
                        <a:t>II – Droit et justice en France</a:t>
                      </a:r>
                    </a:p>
                    <a:p>
                      <a:pPr algn="ctr"/>
                      <a:r>
                        <a:rPr lang="fr-FR" sz="1400" b="1" u="sng" dirty="0" smtClean="0"/>
                        <a:t>(environ 40% du temps consacré à l’éducation</a:t>
                      </a:r>
                      <a:r>
                        <a:rPr lang="fr-FR" sz="1400" b="1" u="sng" baseline="0" dirty="0" smtClean="0"/>
                        <a:t> civique)</a:t>
                      </a:r>
                      <a:endParaRPr lang="fr-FR" sz="2800" b="1" u="sng" dirty="0" smtClean="0"/>
                    </a:p>
                    <a:p>
                      <a:pPr algn="ctr"/>
                      <a:endParaRPr lang="fr-FR" sz="1600" b="1" u="sng" cap="small" dirty="0" smtClean="0"/>
                    </a:p>
                    <a:p>
                      <a:pPr algn="ctr"/>
                      <a:r>
                        <a:rPr lang="fr-FR" sz="2000" b="1" u="sng" cap="small" dirty="0" smtClean="0"/>
                        <a:t>Thème 3</a:t>
                      </a:r>
                      <a:r>
                        <a:rPr lang="fr-FR" sz="2000" b="1" dirty="0" smtClean="0"/>
                        <a:t>  - La justice des mineurs</a:t>
                      </a:r>
                    </a:p>
                    <a:p>
                      <a:pPr algn="ctr"/>
                      <a:r>
                        <a:rPr lang="fr-FR" sz="1400" b="1" u="sng" kern="1200" dirty="0" smtClean="0">
                          <a:solidFill>
                            <a:schemeClr val="tx1"/>
                          </a:solidFill>
                          <a:latin typeface="+mn-lt"/>
                          <a:ea typeface="+mn-ea"/>
                          <a:cs typeface="+mn-cs"/>
                        </a:rPr>
                        <a:t>(environ 10% du temps soit 3 heures)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r>
              <a:tr h="3357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cs typeface="Times New Roman" pitchFamily="18" charset="0"/>
                        </a:rPr>
                        <a:t>CONNAISSANCES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lvl="0" algn="just"/>
                      <a:r>
                        <a:rPr lang="fr-FR" sz="1600" u="heavy" kern="1200" baseline="0" dirty="0" smtClean="0">
                          <a:solidFill>
                            <a:schemeClr val="tx1"/>
                          </a:solidFill>
                          <a:uFill>
                            <a:solidFill>
                              <a:srgbClr val="FF0000"/>
                            </a:solidFill>
                          </a:uFill>
                          <a:latin typeface="+mn-lt"/>
                          <a:ea typeface="+mn-ea"/>
                          <a:cs typeface="+mn-cs"/>
                        </a:rPr>
                        <a:t>Le droit des mineurs est spécifique</a:t>
                      </a:r>
                      <a:r>
                        <a:rPr lang="fr-FR" sz="1600" dirty="0" smtClean="0"/>
                        <a:t>, l’étude de la justice des mineurs est l’occasion de préciser la </a:t>
                      </a:r>
                      <a:r>
                        <a:rPr lang="fr-FR" sz="1600" u="heavy" kern="1200" baseline="0" dirty="0" smtClean="0">
                          <a:solidFill>
                            <a:schemeClr val="tx1"/>
                          </a:solidFill>
                          <a:uFill>
                            <a:solidFill>
                              <a:srgbClr val="FF0000"/>
                            </a:solidFill>
                          </a:uFill>
                          <a:latin typeface="+mn-lt"/>
                          <a:ea typeface="+mn-ea"/>
                          <a:cs typeface="+mn-cs"/>
                        </a:rPr>
                        <a:t>responsabilité</a:t>
                      </a:r>
                      <a:r>
                        <a:rPr lang="fr-FR" sz="1600" dirty="0" smtClean="0"/>
                        <a:t> civile et </a:t>
                      </a:r>
                      <a:r>
                        <a:rPr lang="fr-FR" sz="1600" u="heavy" kern="1200" baseline="0" dirty="0" smtClean="0">
                          <a:solidFill>
                            <a:schemeClr val="tx1"/>
                          </a:solidFill>
                          <a:uFill>
                            <a:solidFill>
                              <a:srgbClr val="FF0000"/>
                            </a:solidFill>
                          </a:uFill>
                          <a:latin typeface="+mn-lt"/>
                          <a:ea typeface="+mn-ea"/>
                          <a:cs typeface="+mn-cs"/>
                        </a:rPr>
                        <a:t>pénale </a:t>
                      </a:r>
                      <a:r>
                        <a:rPr lang="fr-FR" sz="1600" dirty="0" smtClean="0"/>
                        <a:t>du collégien.</a:t>
                      </a:r>
                    </a:p>
                    <a:p>
                      <a:pPr lvl="0" algn="just"/>
                      <a:r>
                        <a:rPr lang="fr-FR" sz="1600" dirty="0" smtClean="0"/>
                        <a:t>Le </a:t>
                      </a:r>
                      <a:r>
                        <a:rPr lang="fr-FR" sz="1600" u="heavy" kern="1200" baseline="0" dirty="0" smtClean="0">
                          <a:solidFill>
                            <a:schemeClr val="tx1"/>
                          </a:solidFill>
                          <a:uFill>
                            <a:solidFill>
                              <a:srgbClr val="FF0000"/>
                            </a:solidFill>
                          </a:uFill>
                          <a:latin typeface="+mn-lt"/>
                          <a:ea typeface="+mn-ea"/>
                          <a:cs typeface="+mn-cs"/>
                        </a:rPr>
                        <a:t>double rôle de la justice des mineurs (la protection de l’enfance et la répression des délits) est expliqué.</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cs typeface="Times New Roman" pitchFamily="18" charset="0"/>
                        </a:rPr>
                        <a:t>DEMARCHES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algn="just"/>
                      <a:r>
                        <a:rPr lang="fr-FR" sz="1600" dirty="0" smtClean="0"/>
                        <a:t>L’étude de jugements éclairent la façon dont aujourd’hui est rendue la justice par les magistrats spécialisés. </a:t>
                      </a:r>
                    </a:p>
                    <a:p>
                      <a:pPr algn="just"/>
                      <a:r>
                        <a:rPr lang="fr-FR" sz="1600" u="heavy" baseline="0" dirty="0" smtClean="0">
                          <a:uFill>
                            <a:solidFill>
                              <a:srgbClr val="FF0000"/>
                            </a:solidFill>
                          </a:uFill>
                        </a:rPr>
                        <a:t>Une mise en perspective du droit des mineurs dans l’histoire </a:t>
                      </a:r>
                      <a:r>
                        <a:rPr lang="fr-FR" sz="1600" dirty="0" smtClean="0"/>
                        <a:t>et </a:t>
                      </a:r>
                      <a:r>
                        <a:rPr lang="fr-FR" sz="1600" u="none" kern="1200" baseline="0" dirty="0" smtClean="0">
                          <a:solidFill>
                            <a:schemeClr val="tx1"/>
                          </a:solidFill>
                          <a:uFill>
                            <a:solidFill>
                              <a:srgbClr val="FF0000"/>
                            </a:solidFill>
                          </a:uFill>
                          <a:latin typeface="+mn-lt"/>
                          <a:ea typeface="+mn-ea"/>
                          <a:cs typeface="+mn-cs"/>
                        </a:rPr>
                        <a:t>l’interprétation de la loi par les magistrats montrent que </a:t>
                      </a:r>
                      <a:r>
                        <a:rPr lang="fr-FR" sz="1600" u="heavy" kern="1200" baseline="0" dirty="0" smtClean="0">
                          <a:solidFill>
                            <a:schemeClr val="tx1"/>
                          </a:solidFill>
                          <a:uFill>
                            <a:solidFill>
                              <a:srgbClr val="FF0000"/>
                            </a:solidFill>
                          </a:uFill>
                          <a:latin typeface="+mn-lt"/>
                          <a:ea typeface="+mn-ea"/>
                          <a:cs typeface="+mn-cs"/>
                        </a:rPr>
                        <a:t>le droit évolue et s’interprète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 name="Flèche gauche 2"/>
          <p:cNvSpPr/>
          <p:nvPr/>
        </p:nvSpPr>
        <p:spPr>
          <a:xfrm>
            <a:off x="3635896" y="2636912"/>
            <a:ext cx="1080120" cy="43204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60458" cy="523220"/>
          </a:xfrm>
          <a:prstGeom prst="rect">
            <a:avLst/>
          </a:prstGeom>
        </p:spPr>
        <p:txBody>
          <a:bodyPr wrap="none">
            <a:spAutoFit/>
          </a:bodyPr>
          <a:lstStyle/>
          <a:p>
            <a:r>
              <a:rPr lang="fr-FR" sz="2800" u="sng" dirty="0" smtClean="0"/>
              <a:t>Le socle commun des connaissances et des compétences</a:t>
            </a:r>
          </a:p>
        </p:txBody>
      </p:sp>
      <p:graphicFrame>
        <p:nvGraphicFramePr>
          <p:cNvPr id="3" name="Tableau 2"/>
          <p:cNvGraphicFramePr>
            <a:graphicFrameLocks noGrp="1"/>
          </p:cNvGraphicFramePr>
          <p:nvPr/>
        </p:nvGraphicFramePr>
        <p:xfrm>
          <a:off x="539552" y="836712"/>
          <a:ext cx="8136904" cy="741680"/>
        </p:xfrm>
        <a:graphic>
          <a:graphicData uri="http://schemas.openxmlformats.org/drawingml/2006/table">
            <a:tbl>
              <a:tblPr firstRow="1" bandRow="1">
                <a:tableStyleId>{5940675A-B579-460E-94D1-54222C63F5DA}</a:tableStyleId>
              </a:tblPr>
              <a:tblGrid>
                <a:gridCol w="2448272"/>
                <a:gridCol w="5688632"/>
              </a:tblGrid>
              <a:tr h="741680">
                <a:tc>
                  <a:txBody>
                    <a:bodyPr/>
                    <a:lstStyle/>
                    <a:p>
                      <a:r>
                        <a:rPr lang="fr-FR" sz="2000" b="1" kern="1200" baseline="0" dirty="0" smtClean="0">
                          <a:solidFill>
                            <a:schemeClr val="tx1"/>
                          </a:solidFill>
                          <a:latin typeface="+mn-lt"/>
                          <a:ea typeface="+mn-ea"/>
                          <a:cs typeface="+mn-cs"/>
                        </a:rPr>
                        <a:t>5. La culture humaniste</a:t>
                      </a:r>
                    </a:p>
                  </a:txBody>
                  <a:tcPr/>
                </a:tc>
                <a:tc>
                  <a:txBody>
                    <a:bodyPr/>
                    <a:lstStyle/>
                    <a:p>
                      <a:r>
                        <a:rPr lang="fr-FR" u="sng" dirty="0" smtClean="0"/>
                        <a:t>Capacités : </a:t>
                      </a:r>
                    </a:p>
                    <a:p>
                      <a:r>
                        <a:rPr lang="fr-FR" sz="1200" b="0" u="none" kern="1200" baseline="0" dirty="0" smtClean="0">
                          <a:solidFill>
                            <a:schemeClr val="tx1"/>
                          </a:solidFill>
                          <a:latin typeface="+mn-lt"/>
                          <a:ea typeface="+mn-ea"/>
                          <a:cs typeface="+mn-cs"/>
                        </a:rPr>
                        <a:t>Lire et utiliser différents langages en particulier les images</a:t>
                      </a:r>
                    </a:p>
                  </a:txBody>
                  <a:tcPr anchor="ctr"/>
                </a:tc>
              </a:tr>
            </a:tbl>
          </a:graphicData>
        </a:graphic>
      </p:graphicFrame>
      <p:graphicFrame>
        <p:nvGraphicFramePr>
          <p:cNvPr id="5" name="Tableau 4"/>
          <p:cNvGraphicFramePr>
            <a:graphicFrameLocks noGrp="1"/>
          </p:cNvGraphicFramePr>
          <p:nvPr/>
        </p:nvGraphicFramePr>
        <p:xfrm>
          <a:off x="539552" y="1844824"/>
          <a:ext cx="8136904" cy="2377440"/>
        </p:xfrm>
        <a:graphic>
          <a:graphicData uri="http://schemas.openxmlformats.org/drawingml/2006/table">
            <a:tbl>
              <a:tblPr firstRow="1" bandRow="1">
                <a:tableStyleId>{5940675A-B579-460E-94D1-54222C63F5DA}</a:tableStyleId>
              </a:tblPr>
              <a:tblGrid>
                <a:gridCol w="2397481"/>
                <a:gridCol w="5739423"/>
              </a:tblGrid>
              <a:tr h="370840">
                <a:tc rowSpan="3">
                  <a:txBody>
                    <a:bodyPr/>
                    <a:lstStyle/>
                    <a:p>
                      <a:r>
                        <a:rPr lang="fr-FR" sz="2000" b="1" dirty="0" smtClean="0"/>
                        <a:t>6.</a:t>
                      </a:r>
                      <a:r>
                        <a:rPr lang="fr-FR" sz="2000" b="1" baseline="0" dirty="0" smtClean="0"/>
                        <a:t> Les compétences sociales et civiques</a:t>
                      </a:r>
                    </a:p>
                    <a:p>
                      <a:endParaRPr lang="fr-FR" sz="2000" baseline="0" dirty="0" smtClean="0"/>
                    </a:p>
                    <a:p>
                      <a:r>
                        <a:rPr lang="fr-FR" sz="2000" u="sng" baseline="0" dirty="0" smtClean="0"/>
                        <a:t>A – Vivre en société</a:t>
                      </a:r>
                      <a:endParaRPr lang="fr-FR" sz="2000" u="sng" dirty="0" smtClean="0"/>
                    </a:p>
                  </a:txBody>
                  <a:tcPr/>
                </a:tc>
                <a:tc>
                  <a:txBody>
                    <a:bodyPr/>
                    <a:lstStyle/>
                    <a:p>
                      <a:r>
                        <a:rPr lang="fr-FR" sz="1800" u="sng" kern="1200" dirty="0" smtClean="0">
                          <a:solidFill>
                            <a:schemeClr val="tx1"/>
                          </a:solidFill>
                          <a:latin typeface="+mn-lt"/>
                          <a:ea typeface="+mn-ea"/>
                          <a:cs typeface="+mn-cs"/>
                        </a:rPr>
                        <a:t>Connaissances :</a:t>
                      </a:r>
                    </a:p>
                    <a:p>
                      <a:pPr>
                        <a:buFont typeface="Arial" pitchFamily="34" charset="0"/>
                        <a:buChar char="•"/>
                      </a:pPr>
                      <a:r>
                        <a:rPr lang="fr-FR" sz="1200" b="0" u="none" kern="1200" baseline="0" dirty="0" smtClean="0">
                          <a:solidFill>
                            <a:schemeClr val="tx1"/>
                          </a:solidFill>
                          <a:latin typeface="+mn-lt"/>
                          <a:ea typeface="+mn-ea"/>
                          <a:cs typeface="+mn-cs"/>
                        </a:rPr>
                        <a:t> Connaître les règles de la vie collective et comprendre que toute organisation humaine se fonde sur des codes de conduites et des usages dont le respect s’impose</a:t>
                      </a:r>
                    </a:p>
                    <a:p>
                      <a:pPr>
                        <a:buFont typeface="Arial" pitchFamily="34" charset="0"/>
                        <a:buChar char="•"/>
                      </a:pPr>
                      <a:r>
                        <a:rPr lang="fr-FR" sz="1200" b="0" u="none" kern="1200" baseline="0" dirty="0" smtClean="0">
                          <a:solidFill>
                            <a:schemeClr val="tx1"/>
                          </a:solidFill>
                          <a:latin typeface="+mn-lt"/>
                          <a:ea typeface="+mn-ea"/>
                          <a:cs typeface="+mn-cs"/>
                        </a:rPr>
                        <a:t> Savoir ce qui est interdit et ce qui est permis</a:t>
                      </a:r>
                    </a:p>
                  </a:txBody>
                  <a:tcPr anchor="ctr"/>
                </a:tc>
              </a:tr>
              <a:tr h="370840">
                <a:tc vMerge="1">
                  <a:txBody>
                    <a:bodyPr/>
                    <a:lstStyle/>
                    <a:p>
                      <a:endParaRPr lang="fr-FR"/>
                    </a:p>
                  </a:txBody>
                  <a:tcPr/>
                </a:tc>
                <a:tc>
                  <a:txBody>
                    <a:bodyPr/>
                    <a:lstStyle/>
                    <a:p>
                      <a:pPr marL="0" algn="l" defTabSz="914400" rtl="0" eaLnBrk="1" latinLnBrk="0" hangingPunct="1">
                        <a:buFont typeface="Arial" pitchFamily="34" charset="0"/>
                        <a:buNone/>
                      </a:pPr>
                      <a:r>
                        <a:rPr lang="fr-FR" sz="1800" u="sng" kern="1200" dirty="0" smtClean="0">
                          <a:solidFill>
                            <a:schemeClr val="tx1"/>
                          </a:solidFill>
                          <a:latin typeface="+mn-lt"/>
                          <a:ea typeface="+mn-ea"/>
                          <a:cs typeface="+mn-cs"/>
                        </a:rPr>
                        <a:t>Capacités :</a:t>
                      </a:r>
                      <a:r>
                        <a:rPr lang="fr-FR" sz="1800" u="none" kern="1200" dirty="0" smtClean="0">
                          <a:solidFill>
                            <a:schemeClr val="tx1"/>
                          </a:solidFill>
                          <a:latin typeface="+mn-lt"/>
                          <a:ea typeface="+mn-ea"/>
                          <a:cs typeface="+mn-cs"/>
                        </a:rPr>
                        <a:t> </a:t>
                      </a:r>
                      <a:r>
                        <a:rPr lang="fr-FR" sz="1800" u="none" kern="1200" baseline="0" dirty="0" smtClean="0">
                          <a:solidFill>
                            <a:schemeClr val="tx1"/>
                          </a:solidFill>
                          <a:latin typeface="+mn-lt"/>
                          <a:ea typeface="+mn-ea"/>
                          <a:cs typeface="+mn-cs"/>
                        </a:rPr>
                        <a:t> </a:t>
                      </a:r>
                      <a:r>
                        <a:rPr lang="fr-FR" sz="1200" b="0" u="none" kern="1200" baseline="0" dirty="0" smtClean="0">
                          <a:solidFill>
                            <a:schemeClr val="tx1"/>
                          </a:solidFill>
                          <a:latin typeface="+mn-lt"/>
                          <a:ea typeface="+mn-ea"/>
                          <a:cs typeface="+mn-cs"/>
                        </a:rPr>
                        <a:t>chaque élève doit :</a:t>
                      </a:r>
                    </a:p>
                    <a:p>
                      <a:pPr marL="0" algn="l" defTabSz="914400" rtl="0" eaLnBrk="1" latinLnBrk="0" hangingPunct="1">
                        <a:buFont typeface="Arial" pitchFamily="34" charset="0"/>
                        <a:buChar char="•"/>
                      </a:pPr>
                      <a:r>
                        <a:rPr lang="fr-FR" sz="1200" b="0" u="none" kern="1200" baseline="0" dirty="0" smtClean="0">
                          <a:solidFill>
                            <a:schemeClr val="tx1"/>
                          </a:solidFill>
                          <a:latin typeface="+mn-lt"/>
                          <a:ea typeface="+mn-ea"/>
                          <a:cs typeface="+mn-cs"/>
                        </a:rPr>
                        <a:t> être capable de respecter les règles</a:t>
                      </a:r>
                    </a:p>
                    <a:p>
                      <a:pPr marL="0" algn="l" defTabSz="914400" rtl="0" eaLnBrk="1" latinLnBrk="0" hangingPunct="1">
                        <a:buFont typeface="Arial" pitchFamily="34" charset="0"/>
                        <a:buChar char="•"/>
                      </a:pPr>
                      <a:r>
                        <a:rPr lang="fr-FR" sz="1200" b="0" u="none" kern="1200" baseline="0" dirty="0" smtClean="0">
                          <a:solidFill>
                            <a:schemeClr val="tx1"/>
                          </a:solidFill>
                          <a:latin typeface="+mn-lt"/>
                          <a:ea typeface="+mn-ea"/>
                          <a:cs typeface="+mn-cs"/>
                        </a:rPr>
                        <a:t> être capable de communiquer et travailler en équipe, ce qui suppose savoir écouter</a:t>
                      </a:r>
                    </a:p>
                  </a:txBody>
                  <a:tcPr anchor="ctr"/>
                </a:tc>
              </a:tr>
              <a:tr h="370840">
                <a:tc vMerge="1">
                  <a:txBody>
                    <a:bodyPr/>
                    <a:lstStyle/>
                    <a:p>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u="sng" kern="1200" dirty="0" smtClean="0">
                          <a:solidFill>
                            <a:schemeClr val="tx1"/>
                          </a:solidFill>
                          <a:latin typeface="+mn-lt"/>
                          <a:ea typeface="+mn-ea"/>
                          <a:cs typeface="+mn-cs"/>
                        </a:rPr>
                        <a:t>Attitude : </a:t>
                      </a:r>
                    </a:p>
                    <a:p>
                      <a:pPr marL="0" algn="l" defTabSz="914400" rtl="0" eaLnBrk="1" latinLnBrk="0" hangingPunct="1">
                        <a:buFont typeface="Arial" pitchFamily="34" charset="0"/>
                        <a:buChar char="•"/>
                      </a:pPr>
                      <a:r>
                        <a:rPr lang="fr-FR" sz="1200" b="0" u="none" kern="1200" baseline="0" dirty="0" smtClean="0">
                          <a:solidFill>
                            <a:schemeClr val="tx1"/>
                          </a:solidFill>
                          <a:latin typeface="+mn-lt"/>
                          <a:ea typeface="+mn-ea"/>
                          <a:cs typeface="+mn-cs"/>
                        </a:rPr>
                        <a:t> Conscience de la contribution nécessaire de chacun à la collectivité</a:t>
                      </a:r>
                    </a:p>
                    <a:p>
                      <a:pPr marL="0" algn="l" defTabSz="914400" rtl="0" eaLnBrk="1" latinLnBrk="0" hangingPunct="1">
                        <a:buFont typeface="Arial" pitchFamily="34" charset="0"/>
                        <a:buChar char="•"/>
                      </a:pPr>
                      <a:r>
                        <a:rPr lang="fr-FR" sz="1200" b="0" u="none" kern="1200" baseline="0" dirty="0" smtClean="0">
                          <a:solidFill>
                            <a:schemeClr val="tx1"/>
                          </a:solidFill>
                          <a:latin typeface="+mn-lt"/>
                          <a:ea typeface="+mn-ea"/>
                          <a:cs typeface="+mn-cs"/>
                        </a:rPr>
                        <a:t> Sens de la responsabilité par rapport aux autres</a:t>
                      </a:r>
                    </a:p>
                  </a:txBody>
                  <a:tcPr anchor="ctr"/>
                </a:tc>
              </a:tr>
            </a:tbl>
          </a:graphicData>
        </a:graphic>
      </p:graphicFrame>
      <p:graphicFrame>
        <p:nvGraphicFramePr>
          <p:cNvPr id="6" name="Tableau 5"/>
          <p:cNvGraphicFramePr>
            <a:graphicFrameLocks noGrp="1"/>
          </p:cNvGraphicFramePr>
          <p:nvPr/>
        </p:nvGraphicFramePr>
        <p:xfrm>
          <a:off x="539552" y="4437112"/>
          <a:ext cx="8136904" cy="1615440"/>
        </p:xfrm>
        <a:graphic>
          <a:graphicData uri="http://schemas.openxmlformats.org/drawingml/2006/table">
            <a:tbl>
              <a:tblPr firstRow="1" bandRow="1">
                <a:tableStyleId>{5940675A-B579-460E-94D1-54222C63F5DA}</a:tableStyleId>
              </a:tblPr>
              <a:tblGrid>
                <a:gridCol w="2376264"/>
                <a:gridCol w="5760640"/>
              </a:tblGrid>
              <a:tr h="370840">
                <a:tc>
                  <a:txBody>
                    <a:bodyPr/>
                    <a:lstStyle/>
                    <a:p>
                      <a:r>
                        <a:rPr lang="fr-FR" sz="2000" b="1" kern="1200" dirty="0" smtClean="0">
                          <a:solidFill>
                            <a:schemeClr val="tx1"/>
                          </a:solidFill>
                          <a:latin typeface="+mn-lt"/>
                          <a:ea typeface="+mn-ea"/>
                          <a:cs typeface="+mn-cs"/>
                        </a:rPr>
                        <a:t>6. Les compétences sociales et civiques</a:t>
                      </a:r>
                    </a:p>
                    <a:p>
                      <a:endParaRPr lang="fr-FR" sz="2000" baseline="0" dirty="0" smtClean="0"/>
                    </a:p>
                    <a:p>
                      <a:r>
                        <a:rPr lang="fr-FR" sz="2000" u="sng" baseline="0" dirty="0" smtClean="0"/>
                        <a:t>B – Se préparer à sa vie de citoyen</a:t>
                      </a:r>
                      <a:endParaRPr lang="fr-FR" sz="2000" u="sng" dirty="0" smtClean="0"/>
                    </a:p>
                  </a:txBody>
                  <a:tcPr/>
                </a:tc>
                <a:tc>
                  <a:txBody>
                    <a:bodyPr/>
                    <a:lstStyle/>
                    <a:p>
                      <a:r>
                        <a:rPr lang="fr-FR" sz="1800" u="sng" kern="1200" dirty="0" smtClean="0">
                          <a:solidFill>
                            <a:schemeClr val="tx1"/>
                          </a:solidFill>
                          <a:latin typeface="+mn-lt"/>
                          <a:ea typeface="+mn-ea"/>
                          <a:cs typeface="+mn-cs"/>
                        </a:rPr>
                        <a:t>Connaissances:</a:t>
                      </a:r>
                      <a:r>
                        <a:rPr lang="fr-FR" sz="1800" u="none" kern="1200" dirty="0" smtClean="0">
                          <a:solidFill>
                            <a:schemeClr val="tx1"/>
                          </a:solidFill>
                          <a:latin typeface="+mn-lt"/>
                          <a:ea typeface="+mn-ea"/>
                          <a:cs typeface="+mn-cs"/>
                        </a:rPr>
                        <a:t> </a:t>
                      </a:r>
                      <a:r>
                        <a:rPr lang="fr-FR" sz="1200" b="0" u="none" kern="1200" baseline="0" dirty="0" smtClean="0">
                          <a:solidFill>
                            <a:schemeClr val="tx1"/>
                          </a:solidFill>
                          <a:latin typeface="+mn-lt"/>
                          <a:ea typeface="+mn-ea"/>
                          <a:cs typeface="+mn-cs"/>
                        </a:rPr>
                        <a:t>l’élève devra connaître </a:t>
                      </a:r>
                    </a:p>
                    <a:p>
                      <a:pPr>
                        <a:buFont typeface="Arial" pitchFamily="34" charset="0"/>
                        <a:buChar char="•"/>
                      </a:pPr>
                      <a:r>
                        <a:rPr lang="fr-FR" sz="1200" b="0" u="none" kern="1200" baseline="0" dirty="0" smtClean="0">
                          <a:solidFill>
                            <a:schemeClr val="tx1"/>
                          </a:solidFill>
                          <a:latin typeface="+mn-lt"/>
                          <a:ea typeface="+mn-ea"/>
                          <a:cs typeface="+mn-cs"/>
                        </a:rPr>
                        <a:t> les règles fondamentales de la vie démocratiques (la loi)</a:t>
                      </a:r>
                    </a:p>
                    <a:p>
                      <a:pPr>
                        <a:buFont typeface="Arial" pitchFamily="34" charset="0"/>
                        <a:buChar char="•"/>
                      </a:pPr>
                      <a:r>
                        <a:rPr lang="fr-FR" sz="1200" b="0" u="none" kern="1200" baseline="0" dirty="0" smtClean="0">
                          <a:solidFill>
                            <a:schemeClr val="tx1"/>
                          </a:solidFill>
                          <a:latin typeface="+mn-lt"/>
                          <a:ea typeface="+mn-ea"/>
                          <a:cs typeface="+mn-cs"/>
                        </a:rPr>
                        <a:t> le lien entre le respect des règles de la vie sociale et politique et les valeurs qui fondent la République</a:t>
                      </a:r>
                    </a:p>
                    <a:p>
                      <a:pPr>
                        <a:buFont typeface="Arial" pitchFamily="34" charset="0"/>
                        <a:buChar char="•"/>
                      </a:pPr>
                      <a:r>
                        <a:rPr lang="fr-FR" sz="1200" b="0" u="none" kern="1200" baseline="0" dirty="0" smtClean="0">
                          <a:solidFill>
                            <a:schemeClr val="tx1"/>
                          </a:solidFill>
                          <a:latin typeface="+mn-lt"/>
                          <a:ea typeface="+mn-ea"/>
                          <a:cs typeface="+mn-cs"/>
                        </a:rPr>
                        <a:t> quelques notions juridiques de base et notamment le fonctionnement de la justice (distinction entre justice civile et pénale)</a:t>
                      </a: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88640"/>
            <a:ext cx="5348837" cy="523220"/>
          </a:xfrm>
          <a:prstGeom prst="rect">
            <a:avLst/>
          </a:prstGeom>
        </p:spPr>
        <p:txBody>
          <a:bodyPr wrap="none">
            <a:spAutoFit/>
          </a:bodyPr>
          <a:lstStyle/>
          <a:p>
            <a:r>
              <a:rPr lang="fr-FR" sz="2800" u="sng" dirty="0" smtClean="0"/>
              <a:t>Le livret personnel de compétences</a:t>
            </a:r>
          </a:p>
        </p:txBody>
      </p:sp>
      <p:graphicFrame>
        <p:nvGraphicFramePr>
          <p:cNvPr id="5" name="Tableau 4"/>
          <p:cNvGraphicFramePr>
            <a:graphicFrameLocks noGrp="1"/>
          </p:cNvGraphicFramePr>
          <p:nvPr/>
        </p:nvGraphicFramePr>
        <p:xfrm>
          <a:off x="539552" y="836712"/>
          <a:ext cx="8136904" cy="914400"/>
        </p:xfrm>
        <a:graphic>
          <a:graphicData uri="http://schemas.openxmlformats.org/drawingml/2006/table">
            <a:tbl>
              <a:tblPr firstRow="1" bandRow="1">
                <a:tableStyleId>{5940675A-B579-460E-94D1-54222C63F5DA}</a:tableStyleId>
              </a:tblPr>
              <a:tblGrid>
                <a:gridCol w="2376264"/>
                <a:gridCol w="5760640"/>
              </a:tblGrid>
              <a:tr h="864096">
                <a:tc>
                  <a:txBody>
                    <a:bodyPr/>
                    <a:lstStyle/>
                    <a:p>
                      <a:r>
                        <a:rPr lang="fr-FR" sz="2000" b="1" kern="1200" baseline="0" dirty="0" smtClean="0">
                          <a:solidFill>
                            <a:schemeClr val="tx1"/>
                          </a:solidFill>
                          <a:latin typeface="+mn-lt"/>
                          <a:ea typeface="+mn-ea"/>
                          <a:cs typeface="+mn-cs"/>
                        </a:rPr>
                        <a:t>5. La culture humaniste</a:t>
                      </a:r>
                    </a:p>
                  </a:txBody>
                  <a:tcPr/>
                </a:tc>
                <a:tc>
                  <a:txBody>
                    <a:bodyPr/>
                    <a:lstStyle/>
                    <a:p>
                      <a:r>
                        <a:rPr lang="fr-FR" sz="1800" u="sng" kern="1200" dirty="0" smtClean="0">
                          <a:solidFill>
                            <a:schemeClr val="tx1"/>
                          </a:solidFill>
                          <a:latin typeface="+mn-lt"/>
                          <a:ea typeface="+mn-ea"/>
                          <a:cs typeface="+mn-cs"/>
                        </a:rPr>
                        <a:t>Avoir des connaissances et des repères relevant de la culture civique </a:t>
                      </a:r>
                    </a:p>
                    <a:p>
                      <a:r>
                        <a:rPr lang="fr-FR" sz="1800" u="sng" kern="1200" dirty="0" smtClean="0">
                          <a:solidFill>
                            <a:schemeClr val="tx1"/>
                          </a:solidFill>
                          <a:latin typeface="+mn-lt"/>
                          <a:ea typeface="+mn-ea"/>
                          <a:cs typeface="+mn-cs"/>
                        </a:rPr>
                        <a:t>Lire et pratiquer différents langages</a:t>
                      </a:r>
                    </a:p>
                  </a:txBody>
                  <a:tcPr/>
                </a:tc>
              </a:tr>
            </a:tbl>
          </a:graphicData>
        </a:graphic>
      </p:graphicFrame>
      <p:graphicFrame>
        <p:nvGraphicFramePr>
          <p:cNvPr id="6" name="Tableau 5"/>
          <p:cNvGraphicFramePr>
            <a:graphicFrameLocks noGrp="1"/>
          </p:cNvGraphicFramePr>
          <p:nvPr/>
        </p:nvGraphicFramePr>
        <p:xfrm>
          <a:off x="539552" y="2204864"/>
          <a:ext cx="8064896" cy="1463040"/>
        </p:xfrm>
        <a:graphic>
          <a:graphicData uri="http://schemas.openxmlformats.org/drawingml/2006/table">
            <a:tbl>
              <a:tblPr firstRow="1" bandRow="1">
                <a:tableStyleId>{5940675A-B579-460E-94D1-54222C63F5DA}</a:tableStyleId>
              </a:tblPr>
              <a:tblGrid>
                <a:gridCol w="2376264"/>
                <a:gridCol w="5688632"/>
              </a:tblGrid>
              <a:tr h="1112520">
                <a:tc>
                  <a:txBody>
                    <a:bodyPr/>
                    <a:lstStyle/>
                    <a:p>
                      <a:r>
                        <a:rPr lang="fr-FR" sz="2000" b="1" dirty="0" smtClean="0"/>
                        <a:t>6.</a:t>
                      </a:r>
                      <a:r>
                        <a:rPr lang="fr-FR" sz="2000" b="1" baseline="0" dirty="0" smtClean="0"/>
                        <a:t> Les compétences sociales et civiques</a:t>
                      </a:r>
                    </a:p>
                    <a:p>
                      <a:endParaRPr lang="fr-FR" sz="2000" baseline="0" dirty="0" smtClean="0"/>
                    </a:p>
                  </a:txBody>
                  <a:tcPr/>
                </a:tc>
                <a:tc>
                  <a:txBody>
                    <a:bodyPr/>
                    <a:lstStyle/>
                    <a:p>
                      <a:r>
                        <a:rPr lang="fr-FR" sz="1800" u="sng" kern="1200" dirty="0" smtClean="0">
                          <a:solidFill>
                            <a:schemeClr val="tx1"/>
                          </a:solidFill>
                          <a:latin typeface="+mn-lt"/>
                          <a:ea typeface="+mn-ea"/>
                          <a:cs typeface="+mn-cs"/>
                        </a:rPr>
                        <a:t>Connaître les principes et fondement de la vie civique et sociale </a:t>
                      </a:r>
                      <a:r>
                        <a:rPr lang="fr-FR" sz="1800" u="none" kern="1200" dirty="0" smtClean="0">
                          <a:solidFill>
                            <a:schemeClr val="tx1"/>
                          </a:solidFill>
                          <a:latin typeface="+mn-lt"/>
                          <a:ea typeface="+mn-ea"/>
                          <a:cs typeface="+mn-cs"/>
                        </a:rPr>
                        <a:t>(règles fondamentales</a:t>
                      </a:r>
                      <a:r>
                        <a:rPr lang="fr-FR" sz="1800" u="none" kern="1200" baseline="0" dirty="0" smtClean="0">
                          <a:solidFill>
                            <a:schemeClr val="tx1"/>
                          </a:solidFill>
                          <a:latin typeface="+mn-lt"/>
                          <a:ea typeface="+mn-ea"/>
                          <a:cs typeface="+mn-cs"/>
                        </a:rPr>
                        <a:t> de la justice)</a:t>
                      </a:r>
                    </a:p>
                    <a:p>
                      <a:r>
                        <a:rPr lang="fr-FR" sz="1800" u="sng" kern="1200" baseline="0" dirty="0" smtClean="0">
                          <a:solidFill>
                            <a:schemeClr val="tx1"/>
                          </a:solidFill>
                          <a:latin typeface="+mn-lt"/>
                          <a:ea typeface="+mn-ea"/>
                          <a:cs typeface="+mn-cs"/>
                        </a:rPr>
                        <a:t>Avoir un comportement responsable</a:t>
                      </a:r>
                      <a:r>
                        <a:rPr lang="fr-FR" sz="1800" u="none" kern="1200" baseline="0" dirty="0" smtClean="0">
                          <a:solidFill>
                            <a:schemeClr val="tx1"/>
                          </a:solidFill>
                          <a:latin typeface="+mn-lt"/>
                          <a:ea typeface="+mn-ea"/>
                          <a:cs typeface="+mn-cs"/>
                        </a:rPr>
                        <a:t>  (respecter les règles de la vie collective, respecter quelques notions juridiques de bases)</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9512" y="0"/>
            <a:ext cx="8784976" cy="6124754"/>
          </a:xfrm>
          <a:prstGeom prst="rect">
            <a:avLst/>
          </a:prstGeom>
          <a:noFill/>
        </p:spPr>
        <p:txBody>
          <a:bodyPr wrap="square" rtlCol="0">
            <a:spAutoFit/>
          </a:bodyPr>
          <a:lstStyle/>
          <a:p>
            <a:r>
              <a:rPr lang="fr-FR" sz="2800" u="sng" dirty="0" smtClean="0"/>
              <a:t>Accroche</a:t>
            </a:r>
            <a:endParaRPr lang="fr-FR" sz="1400" dirty="0" smtClean="0"/>
          </a:p>
          <a:p>
            <a:endParaRPr lang="fr-FR" dirty="0" smtClean="0"/>
          </a:p>
          <a:p>
            <a:pPr algn="just">
              <a:buFont typeface="Wingdings" pitchFamily="2" charset="2"/>
              <a:buChar char="Ø"/>
            </a:pPr>
            <a:r>
              <a:rPr lang="fr-FR" dirty="0" smtClean="0"/>
              <a:t> Plusieurs accroches sont possibles :</a:t>
            </a:r>
          </a:p>
          <a:p>
            <a:pPr algn="just"/>
            <a:r>
              <a:rPr lang="fr-FR" sz="2000" b="1" dirty="0" smtClean="0"/>
              <a:t>-</a:t>
            </a:r>
            <a:r>
              <a:rPr lang="fr-FR" dirty="0" smtClean="0"/>
              <a:t> Deux photos évoquant la justice des enfants aujourd’hui et avant 1945 (voir </a:t>
            </a:r>
            <a:r>
              <a:rPr lang="fr-FR" b="1" u="sng" dirty="0" smtClean="0"/>
              <a:t>diapositive suivante</a:t>
            </a:r>
            <a:r>
              <a:rPr lang="fr-FR" b="1" dirty="0" smtClean="0"/>
              <a:t>). </a:t>
            </a:r>
            <a:r>
              <a:rPr lang="fr-FR" dirty="0" smtClean="0"/>
              <a:t>Où se passe la scène ? Qui sont ces personnes ? Dans quelle situation les voit-on ? Selon vous, qu’ont-elles fait ? Quelles différences pouvez-vous identifier ? Pouvez-vous situer dans le temps ces deux photographies ? </a:t>
            </a:r>
          </a:p>
          <a:p>
            <a:pPr algn="just"/>
            <a:r>
              <a:rPr lang="fr-FR" dirty="0" smtClean="0"/>
              <a:t>Nous voyons ici des mineurs en justice mais à des dates très différentes (la « casse des cailloux » remonte à 1930). Rien ne nous dit que le mineur dans le bureau du Juge soit soupçonné d’une infraction !</a:t>
            </a:r>
          </a:p>
          <a:p>
            <a:pPr algn="just"/>
            <a:endParaRPr lang="fr-FR" dirty="0" smtClean="0"/>
          </a:p>
          <a:p>
            <a:pPr algn="just"/>
            <a:r>
              <a:rPr lang="fr-FR" sz="2000" b="1" dirty="0" smtClean="0"/>
              <a:t>-</a:t>
            </a:r>
            <a:r>
              <a:rPr lang="fr-FR" dirty="0" smtClean="0"/>
              <a:t> Un entrée en matière plus engagée mais qui permet de pointer la nécessité d’une justice spéciale pour les mineurs et de montrer que la justice évolue, se réforme. </a:t>
            </a:r>
            <a:r>
              <a:rPr lang="fr-FR" b="1" u="sng" dirty="0" smtClean="0"/>
              <a:t>A voir sur le site de l’Unicef</a:t>
            </a:r>
            <a:r>
              <a:rPr lang="fr-FR" dirty="0" smtClean="0"/>
              <a:t>: </a:t>
            </a:r>
            <a:r>
              <a:rPr lang="fr-FR" u="sng" dirty="0" smtClean="0"/>
              <a:t>http://www.unicef.fr/contenu/actualite-humanitaire-unicef/exigeons-une-justice-juste-pour-les-enfants-2009-08-31</a:t>
            </a:r>
          </a:p>
          <a:p>
            <a:endParaRPr lang="fr-FR" dirty="0" smtClean="0"/>
          </a:p>
          <a:p>
            <a:pPr algn="just">
              <a:buFont typeface="Wingdings" pitchFamily="2" charset="2"/>
              <a:buChar char="Ø"/>
            </a:pPr>
            <a:r>
              <a:rPr lang="fr-FR" dirty="0" smtClean="0"/>
              <a:t> Il s’agit en tous cas d’introduire la séquence et de susciter l’intérêt. Comment la justice s’occupe-t-elle aujourd’hui des mineurs ? (Elle s’en « occupe » il ne s’agit donc pas seulement de les sanctionner mais aussi de les protéger). Comment avant 1945 « rééduquait-on » les enfants en justice?</a:t>
            </a:r>
          </a:p>
          <a:p>
            <a:pPr algn="just"/>
            <a:endParaRPr lang="fr-F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4219575" cy="2847975"/>
          </a:xfrm>
          <a:prstGeom prst="rect">
            <a:avLst/>
          </a:prstGeom>
          <a:noFill/>
          <a:ln w="9525">
            <a:noFill/>
            <a:miter lim="800000"/>
            <a:headEnd/>
            <a:tailEnd/>
          </a:ln>
        </p:spPr>
      </p:pic>
      <p:sp>
        <p:nvSpPr>
          <p:cNvPr id="3" name="Rectangle 2"/>
          <p:cNvSpPr/>
          <p:nvPr/>
        </p:nvSpPr>
        <p:spPr>
          <a:xfrm>
            <a:off x="4788024" y="764704"/>
            <a:ext cx="2376264" cy="1200329"/>
          </a:xfrm>
          <a:prstGeom prst="rect">
            <a:avLst/>
          </a:prstGeom>
          <a:solidFill>
            <a:schemeClr val="bg1"/>
          </a:solidFill>
        </p:spPr>
        <p:txBody>
          <a:bodyPr wrap="square">
            <a:spAutoFit/>
          </a:bodyPr>
          <a:lstStyle/>
          <a:p>
            <a:r>
              <a:rPr lang="fr-FR" sz="1200" dirty="0" smtClean="0"/>
              <a:t>Marie Receveur, juge des enfants  en audience dans son bureau</a:t>
            </a:r>
          </a:p>
          <a:p>
            <a:r>
              <a:rPr lang="fr-FR" sz="1200" dirty="0" smtClean="0"/>
              <a:t>(Source : Documentaire «  </a:t>
            </a:r>
            <a:r>
              <a:rPr lang="fr-FR" sz="1200" i="1" dirty="0" smtClean="0"/>
              <a:t>Au tribunal de l’enfance »)</a:t>
            </a:r>
          </a:p>
          <a:p>
            <a:endParaRPr lang="fr-FR" sz="1200" i="1" dirty="0" smtClean="0"/>
          </a:p>
          <a:p>
            <a:endParaRPr lang="fr-FR" sz="1200" dirty="0"/>
          </a:p>
        </p:txBody>
      </p:sp>
      <p:pic>
        <p:nvPicPr>
          <p:cNvPr id="4" name="Picture 2"/>
          <p:cNvPicPr>
            <a:picLocks noChangeAspect="1" noChangeArrowheads="1"/>
          </p:cNvPicPr>
          <p:nvPr/>
        </p:nvPicPr>
        <p:blipFill>
          <a:blip r:embed="rId3" cstate="print"/>
          <a:srcRect/>
          <a:stretch>
            <a:fillRect/>
          </a:stretch>
        </p:blipFill>
        <p:spPr bwMode="auto">
          <a:xfrm>
            <a:off x="3012315" y="3113584"/>
            <a:ext cx="6131685" cy="3744416"/>
          </a:xfrm>
          <a:prstGeom prst="rect">
            <a:avLst/>
          </a:prstGeom>
          <a:noFill/>
          <a:ln w="9525">
            <a:noFill/>
            <a:miter lim="800000"/>
            <a:headEnd/>
            <a:tailEnd/>
          </a:ln>
        </p:spPr>
      </p:pic>
      <p:sp>
        <p:nvSpPr>
          <p:cNvPr id="5" name="ZoneTexte 4"/>
          <p:cNvSpPr txBox="1"/>
          <p:nvPr/>
        </p:nvSpPr>
        <p:spPr>
          <a:xfrm>
            <a:off x="395536" y="4509120"/>
            <a:ext cx="2160240" cy="646331"/>
          </a:xfrm>
          <a:prstGeom prst="rect">
            <a:avLst/>
          </a:prstGeom>
          <a:noFill/>
        </p:spPr>
        <p:txBody>
          <a:bodyPr wrap="square" rtlCol="0">
            <a:spAutoFit/>
          </a:bodyPr>
          <a:lstStyle/>
          <a:p>
            <a:r>
              <a:rPr lang="fr-FR" sz="1200" dirty="0" smtClean="0"/>
              <a:t>« Des colons punis de casse des cailloux » - Colonie pénitentiaire Saint Hilaire</a:t>
            </a:r>
          </a:p>
        </p:txBody>
      </p:sp>
      <p:sp>
        <p:nvSpPr>
          <p:cNvPr id="6" name="Flèche gauche 5"/>
          <p:cNvSpPr/>
          <p:nvPr/>
        </p:nvSpPr>
        <p:spPr>
          <a:xfrm>
            <a:off x="4139952" y="1124744"/>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gauche 6"/>
          <p:cNvSpPr/>
          <p:nvPr/>
        </p:nvSpPr>
        <p:spPr>
          <a:xfrm rot="10800000">
            <a:off x="2339752" y="4797152"/>
            <a:ext cx="648072"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188640"/>
            <a:ext cx="8640960" cy="6463308"/>
          </a:xfrm>
          <a:prstGeom prst="rect">
            <a:avLst/>
          </a:prstGeom>
          <a:noFill/>
        </p:spPr>
        <p:txBody>
          <a:bodyPr wrap="square" rtlCol="0">
            <a:spAutoFit/>
          </a:bodyPr>
          <a:lstStyle/>
          <a:p>
            <a:r>
              <a:rPr lang="fr-FR" sz="2800" u="sng" dirty="0" smtClean="0"/>
              <a:t>La justice des mineurs aujourd’hui </a:t>
            </a:r>
            <a:r>
              <a:rPr lang="fr-FR" sz="2800" dirty="0" smtClean="0"/>
              <a:t>(1h30)</a:t>
            </a:r>
            <a:endParaRPr lang="fr-FR" dirty="0" smtClean="0"/>
          </a:p>
          <a:p>
            <a:endParaRPr lang="fr-FR" dirty="0" smtClean="0"/>
          </a:p>
          <a:p>
            <a:pPr algn="just">
              <a:buFont typeface="Wingdings" pitchFamily="2" charset="2"/>
              <a:buChar char="Ø"/>
            </a:pPr>
            <a:r>
              <a:rPr lang="fr-FR" dirty="0" smtClean="0"/>
              <a:t> Distribution aux élèves du </a:t>
            </a:r>
            <a:r>
              <a:rPr lang="fr-FR" b="1" u="sng" dirty="0" smtClean="0"/>
              <a:t>document 1</a:t>
            </a:r>
            <a:r>
              <a:rPr lang="fr-FR" dirty="0" smtClean="0"/>
              <a:t> </a:t>
            </a:r>
            <a:r>
              <a:rPr lang="fr-FR" b="1" dirty="0" smtClean="0"/>
              <a:t>(article de presse)</a:t>
            </a:r>
            <a:endParaRPr lang="fr-FR" dirty="0" smtClean="0"/>
          </a:p>
          <a:p>
            <a:pPr algn="just"/>
            <a:endParaRPr lang="fr-FR" sz="1100" dirty="0" smtClean="0"/>
          </a:p>
          <a:p>
            <a:pPr algn="just">
              <a:buFont typeface="Wingdings" pitchFamily="2" charset="2"/>
              <a:buChar char="Ø"/>
            </a:pPr>
            <a:r>
              <a:rPr lang="fr-FR" dirty="0" smtClean="0"/>
              <a:t> Après une lecture à voix haute et quelques questions orales de présentation (Nature du document ? Source du document ? Date du document ? Où se déroule ce fait divers ?) les élèves commencent un travail autonome : il s’agit de répondre aux </a:t>
            </a:r>
            <a:r>
              <a:rPr lang="fr-FR" b="1" u="sng" dirty="0" smtClean="0"/>
              <a:t>questions</a:t>
            </a:r>
            <a:r>
              <a:rPr lang="fr-FR" dirty="0" smtClean="0"/>
              <a:t> à l’aide des informations contenues dans le texte et à l’aide de deux documents ressource (</a:t>
            </a:r>
            <a:r>
              <a:rPr lang="fr-FR" b="1" u="sng" dirty="0" smtClean="0"/>
              <a:t>document ressource – A et document ressource – B</a:t>
            </a:r>
            <a:r>
              <a:rPr lang="fr-FR" dirty="0" smtClean="0"/>
              <a:t>). Il s’agit de prélever des infos, de confronter les documents et d’avoir une lecture juridique  de cet article de presse.</a:t>
            </a:r>
          </a:p>
          <a:p>
            <a:pPr algn="just"/>
            <a:endParaRPr lang="fr-FR" sz="1100" dirty="0" smtClean="0"/>
          </a:p>
          <a:p>
            <a:pPr algn="just">
              <a:buFont typeface="Wingdings" pitchFamily="2" charset="2"/>
              <a:buChar char="Ø"/>
            </a:pPr>
            <a:r>
              <a:rPr lang="fr-FR" dirty="0" smtClean="0"/>
              <a:t> Pour les élèves les plus rapides, il est possible de prévoir des questions supplémentaires qui supposent une plus grande capacité d’analyse :</a:t>
            </a:r>
          </a:p>
          <a:p>
            <a:pPr algn="just"/>
            <a:r>
              <a:rPr lang="fr-FR" b="1" dirty="0" smtClean="0">
                <a:sym typeface="Wingdings 2"/>
              </a:rPr>
              <a:t>- </a:t>
            </a:r>
            <a:r>
              <a:rPr lang="fr-FR" dirty="0" smtClean="0">
                <a:sym typeface="Wingdings 2"/>
              </a:rPr>
              <a:t>Par qui les mineurs ont-ils été interpellés ? Devant qui ont-ils été présentés ensuite ? </a:t>
            </a:r>
          </a:p>
          <a:p>
            <a:pPr algn="just"/>
            <a:r>
              <a:rPr lang="fr-FR" b="1" dirty="0" smtClean="0">
                <a:sym typeface="Wingdings 2"/>
              </a:rPr>
              <a:t>- </a:t>
            </a:r>
            <a:r>
              <a:rPr lang="fr-FR" dirty="0" smtClean="0">
                <a:sym typeface="Wingdings 2"/>
              </a:rPr>
              <a:t>Dans l’attente de leur procès, ces mineurs sont-ils libres ou en détention provisoire ? A ton avis pourquoi ? Utilise l’article 11 de l’ordonnance de  1945 pour répondre.</a:t>
            </a:r>
          </a:p>
          <a:p>
            <a:pPr algn="just"/>
            <a:r>
              <a:rPr lang="fr-FR" b="1" smtClean="0">
                <a:sym typeface="Wingdings 2"/>
              </a:rPr>
              <a:t>- </a:t>
            </a:r>
            <a:r>
              <a:rPr lang="fr-FR" smtClean="0">
                <a:sym typeface="Wingdings 2"/>
              </a:rPr>
              <a:t>Quelle </a:t>
            </a:r>
            <a:r>
              <a:rPr lang="fr-FR" dirty="0" smtClean="0">
                <a:sym typeface="Wingdings 2"/>
              </a:rPr>
              <a:t>phrase montre l’importance de la violence subie par la victime ?</a:t>
            </a:r>
            <a:endParaRPr lang="fr-FR" dirty="0" smtClean="0"/>
          </a:p>
          <a:p>
            <a:endParaRPr lang="fr-FR" sz="1100" dirty="0" smtClean="0"/>
          </a:p>
          <a:p>
            <a:pPr algn="just">
              <a:buFont typeface="Wingdings" pitchFamily="2" charset="2"/>
              <a:buChar char="Ø"/>
            </a:pPr>
            <a:r>
              <a:rPr lang="fr-FR" dirty="0" smtClean="0"/>
              <a:t>  La correction collective permet de mettre en place les connaissances requises : on insiste sur la responsabilité pénale mais atténuée du mineur. Voir la correction (page suivante) et </a:t>
            </a:r>
            <a:r>
              <a:rPr lang="fr-FR" b="1" i="1" u="sng" dirty="0" smtClean="0">
                <a:sym typeface="Wingdings 2"/>
              </a:rPr>
              <a:t>l’apport théorique n° 1.</a:t>
            </a:r>
            <a:endParaRPr lang="fr-FR" sz="1400" b="1" i="1" u="sng" dirty="0" smtClean="0">
              <a:sym typeface="Wingdings 2"/>
            </a:endParaRPr>
          </a:p>
          <a:p>
            <a:pPr algn="just">
              <a:buFontTx/>
              <a:buChar char="-"/>
            </a:pPr>
            <a:endParaRPr lang="fr-FR" sz="1100" dirty="0" smtClean="0"/>
          </a:p>
          <a:p>
            <a:pPr>
              <a:buFont typeface="Wingdings" pitchFamily="2" charset="2"/>
              <a:buChar char="Ø"/>
            </a:pPr>
            <a:r>
              <a:rPr lang="fr-FR" dirty="0" smtClean="0"/>
              <a:t> </a:t>
            </a:r>
            <a:r>
              <a:rPr lang="fr-FR" i="1" dirty="0" smtClean="0"/>
              <a:t>Devoir à la maison</a:t>
            </a:r>
            <a:r>
              <a:rPr lang="fr-FR" dirty="0" smtClean="0"/>
              <a:t> : lire le </a:t>
            </a:r>
            <a:r>
              <a:rPr lang="fr-FR" b="1" u="sng" dirty="0" smtClean="0"/>
              <a:t>document 2</a:t>
            </a:r>
            <a:r>
              <a:rPr lang="fr-FR" dirty="0" smtClean="0"/>
              <a:t> </a:t>
            </a:r>
            <a:r>
              <a:rPr lang="fr-FR" b="1" dirty="0" smtClean="0"/>
              <a:t>(article de presse) </a:t>
            </a:r>
            <a:endParaRPr lang="fr-FR" dirty="0" smtClean="0"/>
          </a:p>
          <a:p>
            <a:pPr>
              <a:buFont typeface="Wingdings" pitchFamily="2" charset="2"/>
              <a:buChar char="Ø"/>
            </a:pPr>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51520" y="1"/>
            <a:ext cx="8712968" cy="6540252"/>
          </a:xfrm>
          <a:prstGeom prst="rect">
            <a:avLst/>
          </a:prstGeom>
          <a:noFill/>
        </p:spPr>
        <p:txBody>
          <a:bodyPr wrap="square" rtlCol="0">
            <a:spAutoFit/>
          </a:bodyPr>
          <a:lstStyle/>
          <a:p>
            <a:r>
              <a:rPr lang="fr-FR" sz="2800" u="sng" dirty="0" smtClean="0"/>
              <a:t>Document 1 -  Correction</a:t>
            </a:r>
            <a:endParaRPr lang="fr-FR" sz="1400" u="sng" dirty="0" smtClean="0"/>
          </a:p>
          <a:p>
            <a:endParaRPr lang="fr-FR" sz="1100" dirty="0" smtClean="0">
              <a:sym typeface="Wingdings 2"/>
            </a:endParaRPr>
          </a:p>
          <a:p>
            <a:r>
              <a:rPr lang="fr-FR" sz="2000" dirty="0" smtClean="0">
                <a:sym typeface="Wingdings 2"/>
              </a:rPr>
              <a:t></a:t>
            </a:r>
            <a:r>
              <a:rPr lang="fr-FR" sz="1600" dirty="0" smtClean="0">
                <a:sym typeface="Wingdings 2"/>
              </a:rPr>
              <a:t>Un mineur est une personne âgée de moins de 18 ans. </a:t>
            </a:r>
            <a:r>
              <a:rPr lang="fr-FR" sz="1600" i="1" dirty="0" smtClean="0">
                <a:sym typeface="Wingdings 2"/>
              </a:rPr>
              <a:t>Avant 1974, on était mineur jusqu’à 21 ans</a:t>
            </a:r>
            <a:r>
              <a:rPr lang="fr-FR" sz="1600" dirty="0" smtClean="0">
                <a:sym typeface="Wingdings 2"/>
              </a:rPr>
              <a:t>.</a:t>
            </a:r>
          </a:p>
          <a:p>
            <a:endParaRPr lang="fr-FR" sz="1000" dirty="0" smtClean="0">
              <a:sym typeface="Wingdings 2"/>
            </a:endParaRPr>
          </a:p>
          <a:p>
            <a:pPr algn="just"/>
            <a:r>
              <a:rPr lang="fr-FR" sz="2000" dirty="0" smtClean="0">
                <a:sym typeface="Wingdings 2"/>
              </a:rPr>
              <a:t></a:t>
            </a:r>
            <a:r>
              <a:rPr lang="fr-FR" sz="1600" dirty="0" smtClean="0">
                <a:sym typeface="Wingdings 2"/>
              </a:rPr>
              <a:t>Dans le texte les mineurs sont âgés de 15 ans. </a:t>
            </a:r>
            <a:r>
              <a:rPr lang="fr-FR" sz="1600" i="1" dirty="0" smtClean="0">
                <a:sym typeface="Wingdings 2"/>
              </a:rPr>
              <a:t>Dans le Code Pénal, lorsqu’on parle de « mineurs de 15 ans » il s’agit des mineurs de moins de 15 an</a:t>
            </a:r>
            <a:r>
              <a:rPr lang="fr-FR" sz="1600" dirty="0" smtClean="0">
                <a:sym typeface="Wingdings 2"/>
              </a:rPr>
              <a:t>s.</a:t>
            </a:r>
          </a:p>
          <a:p>
            <a:pPr algn="just"/>
            <a:endParaRPr lang="fr-FR" sz="1000" dirty="0" smtClean="0">
              <a:sym typeface="Wingdings 2"/>
            </a:endParaRPr>
          </a:p>
          <a:p>
            <a:r>
              <a:rPr lang="fr-FR" sz="2000" dirty="0" smtClean="0">
                <a:sym typeface="Wingdings 2"/>
              </a:rPr>
              <a:t></a:t>
            </a:r>
            <a:r>
              <a:rPr lang="fr-FR" sz="1600" dirty="0" smtClean="0">
                <a:sym typeface="Wingdings 2"/>
              </a:rPr>
              <a:t>Les infractions sont :</a:t>
            </a:r>
            <a:r>
              <a:rPr lang="fr-FR" sz="2000" dirty="0" smtClean="0">
                <a:latin typeface="Trebuchet MS" pitchFamily="34" charset="0"/>
                <a:cs typeface="Arial" pitchFamily="34" charset="0"/>
                <a:sym typeface="Wingdings 2"/>
              </a:rPr>
              <a:t> </a:t>
            </a:r>
            <a:r>
              <a:rPr lang="fr-FR" sz="1600" b="1" dirty="0" smtClean="0">
                <a:latin typeface="Trebuchet MS" pitchFamily="34" charset="0"/>
                <a:cs typeface="Arial" pitchFamily="34" charset="0"/>
              </a:rPr>
              <a:t>« </a:t>
            </a:r>
            <a:r>
              <a:rPr lang="fr-FR" sz="1600" dirty="0" smtClean="0">
                <a:sym typeface="Wingdings 2"/>
              </a:rPr>
              <a:t>vol avec arme, vol en réunion, blessures involontaires et délit de fuite ».</a:t>
            </a:r>
          </a:p>
          <a:p>
            <a:endParaRPr lang="fr-FR" sz="1000" dirty="0" smtClean="0">
              <a:sym typeface="Wingdings 2"/>
            </a:endParaRPr>
          </a:p>
          <a:p>
            <a:pPr algn="just"/>
            <a:r>
              <a:rPr lang="fr-FR" sz="2000" dirty="0" smtClean="0">
                <a:sym typeface="Wingdings 2"/>
              </a:rPr>
              <a:t></a:t>
            </a:r>
            <a:r>
              <a:rPr lang="fr-FR" sz="1600" dirty="0" smtClean="0">
                <a:sym typeface="Wingdings 2"/>
              </a:rPr>
              <a:t>D’après l’article de presse, ils encourent une peine de 20 ans de prison. Il s’agit donc de crimes.</a:t>
            </a:r>
          </a:p>
          <a:p>
            <a:pPr algn="just"/>
            <a:r>
              <a:rPr lang="fr-FR" sz="1600" i="1" u="sng" dirty="0" smtClean="0">
                <a:sym typeface="Wingdings 2"/>
              </a:rPr>
              <a:t>Attention </a:t>
            </a:r>
            <a:r>
              <a:rPr lang="fr-FR" sz="1600" i="1" dirty="0" smtClean="0">
                <a:sym typeface="Wingdings 2"/>
              </a:rPr>
              <a:t>: </a:t>
            </a:r>
            <a:r>
              <a:rPr lang="fr-FR" sz="1600" i="1" u="sng" dirty="0" smtClean="0">
                <a:sym typeface="Wingdings 2"/>
              </a:rPr>
              <a:t>les peines encourues</a:t>
            </a:r>
            <a:r>
              <a:rPr lang="fr-FR" sz="1600" i="1" dirty="0" smtClean="0">
                <a:sym typeface="Wingdings 2"/>
              </a:rPr>
              <a:t> sont les peines maximales énoncées dans le Code Pénal. Le juge, s’il reconnaît la culpabilité d’une personne, choisit </a:t>
            </a:r>
            <a:r>
              <a:rPr lang="fr-FR" sz="1600" i="1" u="sng" dirty="0" smtClean="0">
                <a:sym typeface="Wingdings 2"/>
              </a:rPr>
              <a:t>la peine prononcée</a:t>
            </a:r>
            <a:r>
              <a:rPr lang="fr-FR" sz="1600" i="1" dirty="0" smtClean="0">
                <a:sym typeface="Wingdings 2"/>
              </a:rPr>
              <a:t>, évidemment dans la limite de ce maximum et en fonction des faits et de la personnalité de l’auteur. </a:t>
            </a:r>
            <a:r>
              <a:rPr lang="fr-FR" sz="1600" i="1" u="sng" dirty="0" smtClean="0">
                <a:sym typeface="Wingdings 2"/>
              </a:rPr>
              <a:t>Les peines prononcées peuvent donc être inférieures aux peines encourues</a:t>
            </a:r>
            <a:r>
              <a:rPr lang="fr-FR" sz="1600" i="1" dirty="0" smtClean="0">
                <a:sym typeface="Wingdings 2"/>
              </a:rPr>
              <a:t>. Dans la justice pénale française, ce principe d’individualisation de la peine est fondamental.</a:t>
            </a:r>
          </a:p>
          <a:p>
            <a:pPr algn="just"/>
            <a:endParaRPr lang="fr-FR" sz="1000" i="1" dirty="0" smtClean="0">
              <a:sym typeface="Wingdings 2"/>
            </a:endParaRPr>
          </a:p>
          <a:p>
            <a:r>
              <a:rPr lang="fr-FR" sz="2000" dirty="0" smtClean="0">
                <a:sym typeface="Wingdings 2"/>
              </a:rPr>
              <a:t></a:t>
            </a:r>
            <a:r>
              <a:rPr lang="fr-FR" sz="1600" dirty="0" smtClean="0">
                <a:sym typeface="Wingdings 2"/>
              </a:rPr>
              <a:t>Les vols ont été commis « avec arme » « en réunion » (= à plusieurs</a:t>
            </a:r>
            <a:r>
              <a:rPr lang="fr-FR" sz="1600" i="1" dirty="0" smtClean="0">
                <a:sym typeface="Wingdings 2"/>
              </a:rPr>
              <a:t>). Il s’agit de </a:t>
            </a:r>
            <a:r>
              <a:rPr lang="fr-FR" sz="1600" i="1" u="sng" dirty="0" smtClean="0">
                <a:sym typeface="Wingdings 2"/>
              </a:rPr>
              <a:t>circonstances aggravantes</a:t>
            </a:r>
            <a:r>
              <a:rPr lang="fr-FR" sz="1600" i="1" dirty="0" smtClean="0">
                <a:sym typeface="Wingdings 2"/>
              </a:rPr>
              <a:t> du vol. Ces deux vols seront donc plus sévèrement sanctionnés. </a:t>
            </a:r>
          </a:p>
          <a:p>
            <a:r>
              <a:rPr lang="fr-FR" sz="1600" i="1" dirty="0" smtClean="0">
                <a:sym typeface="Wingdings 2"/>
              </a:rPr>
              <a:t>Dans le Code Pénal : </a:t>
            </a:r>
          </a:p>
          <a:p>
            <a:r>
              <a:rPr lang="fr-FR" sz="1600" b="1" dirty="0" smtClean="0">
                <a:sym typeface="Wingdings 2"/>
              </a:rPr>
              <a:t>- </a:t>
            </a:r>
            <a:r>
              <a:rPr lang="fr-FR" sz="1600" i="1" dirty="0" smtClean="0">
                <a:sym typeface="Wingdings 2"/>
              </a:rPr>
              <a:t>le vol est puni de trois ans d’emprisonnement et 45 000 euros d’amende (c’est un délit)</a:t>
            </a:r>
          </a:p>
          <a:p>
            <a:r>
              <a:rPr lang="fr-FR" sz="1600" b="1" dirty="0" smtClean="0">
                <a:sym typeface="Wingdings 2"/>
              </a:rPr>
              <a:t>- </a:t>
            </a:r>
            <a:r>
              <a:rPr lang="fr-FR" sz="1600" i="1" dirty="0" smtClean="0">
                <a:sym typeface="Wingdings 2"/>
              </a:rPr>
              <a:t>l</a:t>
            </a:r>
            <a:r>
              <a:rPr lang="fr-FR" sz="1600" i="1" dirty="0" smtClean="0"/>
              <a:t>e vol est puni de cinq ans d'emprisonnement et de 75 000 euros d'amende </a:t>
            </a:r>
            <a:r>
              <a:rPr lang="fr-FR" sz="1600" i="1" u="sng" dirty="0" smtClean="0"/>
              <a:t>lorsqu'il est commis par plusieurs personnes</a:t>
            </a:r>
            <a:r>
              <a:rPr lang="fr-FR" sz="1600" i="1" dirty="0" smtClean="0"/>
              <a:t> agissant en qualité d'auteur ou de complice  (c’est un délit)</a:t>
            </a:r>
          </a:p>
          <a:p>
            <a:r>
              <a:rPr lang="fr-FR" sz="1600" b="1" dirty="0" smtClean="0">
                <a:sym typeface="Wingdings 2"/>
              </a:rPr>
              <a:t>- </a:t>
            </a:r>
            <a:r>
              <a:rPr lang="fr-FR" sz="1600" i="1" dirty="0" smtClean="0"/>
              <a:t>le vol est puni de vingt ans de réclusion criminelle et de 150 000 euros d'amende </a:t>
            </a:r>
            <a:r>
              <a:rPr lang="fr-FR" sz="1600" i="1" u="sng" dirty="0" smtClean="0"/>
              <a:t>lorsqu'il est commis soit avec usage ou menace d'une arme </a:t>
            </a:r>
            <a:r>
              <a:rPr lang="fr-FR" sz="1600" i="1" dirty="0" smtClean="0"/>
              <a:t>(cela devient un crime ! )</a:t>
            </a:r>
          </a:p>
          <a:p>
            <a:pPr algn="just"/>
            <a:r>
              <a:rPr lang="fr-FR" sz="1600" i="1" dirty="0" smtClean="0">
                <a:sym typeface="Wingdings 2"/>
              </a:rPr>
              <a:t>Le délit de fuite n’est pas une circonstance aggravante mais un délit supplémentaire. D’autres circonstances aggravantes : sur mineur de 15 ans, avec violence, avec préméditation, par effraction…</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2663</TotalTime>
  <Words>1904</Words>
  <Application>Microsoft Office PowerPoint</Application>
  <PresentationFormat>Affichage à l'écran (4:3)</PresentationFormat>
  <Paragraphs>281</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Dhers Family</dc:creator>
  <cp:lastModifiedBy>Dhers Family</cp:lastModifiedBy>
  <cp:revision>363</cp:revision>
  <dcterms:created xsi:type="dcterms:W3CDTF">2010-10-16T16:37:05Z</dcterms:created>
  <dcterms:modified xsi:type="dcterms:W3CDTF">2011-02-06T11:49:00Z</dcterms:modified>
</cp:coreProperties>
</file>