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34"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B0D4824-13B4-4398-95B0-A32A75F2EE74}" type="datetimeFigureOut">
              <a:rPr lang="fr-FR" smtClean="0"/>
              <a:pPr/>
              <a:t>06/02/2011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2A8D4F-5369-40E0-BA24-102D1B192AE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B0D4824-13B4-4398-95B0-A32A75F2EE74}" type="datetimeFigureOut">
              <a:rPr lang="fr-FR" smtClean="0"/>
              <a:pPr/>
              <a:t>06/02/2011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2A8D4F-5369-40E0-BA24-102D1B192AE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B0D4824-13B4-4398-95B0-A32A75F2EE74}" type="datetimeFigureOut">
              <a:rPr lang="fr-FR" smtClean="0"/>
              <a:pPr/>
              <a:t>06/02/2011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2A8D4F-5369-40E0-BA24-102D1B192AE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B0D4824-13B4-4398-95B0-A32A75F2EE74}" type="datetimeFigureOut">
              <a:rPr lang="fr-FR" smtClean="0"/>
              <a:pPr/>
              <a:t>06/02/2011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2A8D4F-5369-40E0-BA24-102D1B192AE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B0D4824-13B4-4398-95B0-A32A75F2EE74}" type="datetimeFigureOut">
              <a:rPr lang="fr-FR" smtClean="0"/>
              <a:pPr/>
              <a:t>06/02/2011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2A8D4F-5369-40E0-BA24-102D1B192AE0}"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B0D4824-13B4-4398-95B0-A32A75F2EE74}" type="datetimeFigureOut">
              <a:rPr lang="fr-FR" smtClean="0"/>
              <a:pPr/>
              <a:t>06/02/2011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F2A8D4F-5369-40E0-BA24-102D1B192AE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B0D4824-13B4-4398-95B0-A32A75F2EE74}" type="datetimeFigureOut">
              <a:rPr lang="fr-FR" smtClean="0"/>
              <a:pPr/>
              <a:t>06/02/2011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F2A8D4F-5369-40E0-BA24-102D1B192AE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4B0D4824-13B4-4398-95B0-A32A75F2EE74}" type="datetimeFigureOut">
              <a:rPr lang="fr-FR" smtClean="0"/>
              <a:pPr/>
              <a:t>06/02/2011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F2A8D4F-5369-40E0-BA24-102D1B192AE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B0D4824-13B4-4398-95B0-A32A75F2EE74}" type="datetimeFigureOut">
              <a:rPr lang="fr-FR" smtClean="0"/>
              <a:pPr/>
              <a:t>06/02/2011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F2A8D4F-5369-40E0-BA24-102D1B192AE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B0D4824-13B4-4398-95B0-A32A75F2EE74}" type="datetimeFigureOut">
              <a:rPr lang="fr-FR" smtClean="0"/>
              <a:pPr/>
              <a:t>06/02/2011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F2A8D4F-5369-40E0-BA24-102D1B192AE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B0D4824-13B4-4398-95B0-A32A75F2EE74}" type="datetimeFigureOut">
              <a:rPr lang="fr-FR" smtClean="0"/>
              <a:pPr/>
              <a:t>06/02/2011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F2A8D4F-5369-40E0-BA24-102D1B192AE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0D4824-13B4-4398-95B0-A32A75F2EE74}" type="datetimeFigureOut">
              <a:rPr lang="fr-FR" smtClean="0"/>
              <a:pPr/>
              <a:t>06/02/2011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2A8D4F-5369-40E0-BA24-102D1B192AE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60648"/>
            <a:ext cx="8712968" cy="6063198"/>
          </a:xfrm>
          <a:prstGeom prst="rect">
            <a:avLst/>
          </a:prstGeom>
          <a:ln>
            <a:solidFill>
              <a:schemeClr val="accent1"/>
            </a:solidFill>
          </a:ln>
        </p:spPr>
        <p:txBody>
          <a:bodyPr wrap="square">
            <a:spAutoFit/>
          </a:bodyPr>
          <a:lstStyle/>
          <a:p>
            <a:pPr algn="just"/>
            <a:r>
              <a:rPr lang="fr-FR" sz="1600" dirty="0" smtClean="0"/>
              <a:t>Autrefois, les jeunes mendiants, voleurs, vagabonds étaient emprisonnés avec les adultes. </a:t>
            </a:r>
          </a:p>
          <a:p>
            <a:pPr algn="just"/>
            <a:r>
              <a:rPr lang="fr-FR" sz="1600" b="1" dirty="0" smtClean="0"/>
              <a:t>A la Révolution, on a tenté de les séparer afin d'éviter que les enfants soient maltraités</a:t>
            </a:r>
            <a:r>
              <a:rPr lang="fr-FR" sz="1600" dirty="0" smtClean="0"/>
              <a:t>.  C’est ainsi qu’ont été créées des </a:t>
            </a:r>
            <a:r>
              <a:rPr lang="fr-FR" sz="1600" b="1" dirty="0" smtClean="0"/>
              <a:t>prisons pour enfants</a:t>
            </a:r>
            <a:r>
              <a:rPr lang="fr-FR" sz="1600" dirty="0" smtClean="0"/>
              <a:t>, comme la Petite Roquette dans la capitale en 1836. L’encellulement individuel a cependant pour corollaire la forte hausse du taux de suicide chez les mineurs emprisonnés.  </a:t>
            </a:r>
          </a:p>
          <a:p>
            <a:pPr algn="just"/>
            <a:r>
              <a:rPr lang="fr-FR" sz="1600" dirty="0" smtClean="0"/>
              <a:t>C’est pourquoi, à partir du milieu du 19</a:t>
            </a:r>
            <a:r>
              <a:rPr lang="fr-FR" sz="1600" baseline="30000" dirty="0" smtClean="0"/>
              <a:t>e</a:t>
            </a:r>
            <a:r>
              <a:rPr lang="fr-FR" sz="1600" dirty="0" smtClean="0"/>
              <a:t> siècle, et dans une optique philanthropique, </a:t>
            </a:r>
            <a:r>
              <a:rPr lang="fr-FR" sz="1600" b="1" dirty="0" smtClean="0"/>
              <a:t>des colonies pénitentiaires sont établies en milieu agricole</a:t>
            </a:r>
            <a:r>
              <a:rPr lang="fr-FR" sz="1600" dirty="0" smtClean="0"/>
              <a:t>, comme à Saint-Hilaire. De nombreuses colonies ouvrent à partir des années 1840, elles sont tout d’abord d’initiative privée, et situées à la campagne car on veut «sauver le colon </a:t>
            </a:r>
            <a:r>
              <a:rPr lang="fr-FR" sz="1600" dirty="0" smtClean="0"/>
              <a:t>[le mineur] par </a:t>
            </a:r>
            <a:r>
              <a:rPr lang="fr-FR" sz="1600" dirty="0" smtClean="0"/>
              <a:t>la terre, et la terre par le colon». </a:t>
            </a:r>
          </a:p>
          <a:p>
            <a:pPr algn="just"/>
            <a:endParaRPr lang="fr-FR" sz="1200" dirty="0" smtClean="0"/>
          </a:p>
          <a:p>
            <a:pPr algn="just"/>
            <a:r>
              <a:rPr lang="fr-FR" sz="1600" dirty="0" smtClean="0"/>
              <a:t>Ces colonies sont comprises comme « un progrès » dans le traitement des mineurs délinquants. Ainsi, en 1865, suite à la visite de l’impératrice Eugénie à la Petite Roquette, le système d’isolement individuel total fut abandonné et les enfants sont dispersés dans les colonies pénitentiaires agricoles. La Petite Roquette devint alors un lieu de passage pour les prévenus des tribunaux de la Seine, enfants et adultes, tout en conservant un quartier de correction paternelle.</a:t>
            </a:r>
          </a:p>
          <a:p>
            <a:pPr algn="just"/>
            <a:endParaRPr lang="fr-FR" dirty="0" smtClean="0"/>
          </a:p>
          <a:p>
            <a:pPr algn="just"/>
            <a:r>
              <a:rPr lang="fr-FR" sz="1600" dirty="0" smtClean="0"/>
              <a:t>En 1934, les enfants de la colonie pénitentiaire de Belle-Ile-en-Mer se révoltent contre leurs conditions de détention. Un enfant avait osé </a:t>
            </a:r>
            <a:r>
              <a:rPr lang="fr-FR" sz="1600" smtClean="0"/>
              <a:t>mordre </a:t>
            </a:r>
            <a:r>
              <a:rPr lang="fr-FR" sz="1600" smtClean="0"/>
              <a:t>son </a:t>
            </a:r>
            <a:r>
              <a:rPr lang="fr-FR" sz="1600" dirty="0" smtClean="0"/>
              <a:t>morceau de fromage avant de manger sa soupe, ce qui était interdit par le règlement. Deux gardiens le jetèrent à terre et lui écrasèrent le visage à coups de talon. La colonie se révolta alors, saccagea le bâtiment et malmena les gardiens avant de s’enfuir. Le tambour de la ville annonça alors qu’il y aurait une prime de vingt francs pour ceux qui ramèneraient un fugitif. C’est en hommage à ces jeunes révoltés que Prévert écrivit « Bandit, voyou, voleur, chenapan... ». Une vive campagne de presse dénonça alors les bagnes d’enfants et aboutit à la fermeture des colonies de </a:t>
            </a:r>
            <a:r>
              <a:rPr lang="fr-FR" sz="1600" dirty="0" err="1" smtClean="0"/>
              <a:t>Mettray</a:t>
            </a:r>
            <a:r>
              <a:rPr lang="fr-FR" sz="1600" dirty="0" smtClean="0"/>
              <a:t> et d’</a:t>
            </a:r>
            <a:r>
              <a:rPr lang="fr-FR" sz="1600" dirty="0" err="1" smtClean="0"/>
              <a:t>Eysses</a:t>
            </a:r>
            <a:r>
              <a:rPr lang="fr-FR" sz="1600" dirty="0" smtClean="0"/>
              <a:t> et à une réforme profonde de certains établissements.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51520" y="188640"/>
            <a:ext cx="8712968" cy="6517169"/>
          </a:xfrm>
          <a:prstGeom prst="rect">
            <a:avLst/>
          </a:prstGeom>
          <a:noFill/>
          <a:ln>
            <a:solidFill>
              <a:schemeClr val="accent1"/>
            </a:solidFill>
          </a:ln>
        </p:spPr>
        <p:txBody>
          <a:bodyPr wrap="square" rtlCol="0">
            <a:spAutoFit/>
          </a:bodyPr>
          <a:lstStyle/>
          <a:p>
            <a:pPr algn="just"/>
            <a:r>
              <a:rPr lang="fr-FR" dirty="0" smtClean="0"/>
              <a:t>Le </a:t>
            </a:r>
            <a:r>
              <a:rPr lang="fr-FR" b="1" dirty="0" smtClean="0"/>
              <a:t>Code </a:t>
            </a:r>
            <a:r>
              <a:rPr lang="fr-FR" b="1" dirty="0" smtClean="0"/>
              <a:t>Pénal </a:t>
            </a:r>
            <a:r>
              <a:rPr lang="fr-FR" b="1" dirty="0" smtClean="0"/>
              <a:t>de 1810 </a:t>
            </a:r>
            <a:r>
              <a:rPr lang="fr-FR" dirty="0" smtClean="0"/>
              <a:t>fixe à </a:t>
            </a:r>
            <a:r>
              <a:rPr lang="fr-FR" b="1" dirty="0" smtClean="0"/>
              <a:t>16 ans l’âge de la majorité pénale en matière criminelle et</a:t>
            </a:r>
          </a:p>
          <a:p>
            <a:pPr algn="just"/>
            <a:r>
              <a:rPr lang="fr-FR" b="1" dirty="0" smtClean="0"/>
              <a:t>correctionnelle</a:t>
            </a:r>
            <a:r>
              <a:rPr lang="fr-FR" dirty="0" smtClean="0"/>
              <a:t>. </a:t>
            </a:r>
            <a:r>
              <a:rPr lang="fr-FR" b="1" dirty="0" smtClean="0"/>
              <a:t>Il subordonne la responsabilité pénale du mineur à la question du discernement</a:t>
            </a:r>
            <a:r>
              <a:rPr lang="fr-FR" dirty="0" smtClean="0"/>
              <a:t> (c’est-à-dire « l'intelligence légale qu'un individu est censé avoir de la criminalité de l'action qu'il a commise » soit avoir voulu et compris ses actes et en mesurer les conséquences).</a:t>
            </a:r>
          </a:p>
          <a:p>
            <a:pPr algn="just"/>
            <a:endParaRPr lang="fr-FR" sz="1100" dirty="0" smtClean="0"/>
          </a:p>
          <a:p>
            <a:pPr algn="just"/>
            <a:r>
              <a:rPr lang="fr-FR" dirty="0" smtClean="0"/>
              <a:t>Pendant tout le 19</a:t>
            </a:r>
            <a:r>
              <a:rPr lang="fr-FR" baseline="30000" dirty="0" smtClean="0"/>
              <a:t>e</a:t>
            </a:r>
            <a:r>
              <a:rPr lang="fr-FR" dirty="0" smtClean="0"/>
              <a:t> siècle, </a:t>
            </a:r>
            <a:r>
              <a:rPr lang="fr-FR" b="1" dirty="0" smtClean="0"/>
              <a:t>le traitement pénal des mineurs se fait en application des articles 66 et 67 du Code </a:t>
            </a:r>
            <a:r>
              <a:rPr lang="fr-FR" b="1" dirty="0" smtClean="0"/>
              <a:t>Pénal </a:t>
            </a:r>
            <a:r>
              <a:rPr lang="fr-FR" b="1" dirty="0" smtClean="0"/>
              <a:t>de 1810</a:t>
            </a:r>
            <a:r>
              <a:rPr lang="fr-FR" dirty="0" smtClean="0"/>
              <a:t> : </a:t>
            </a:r>
          </a:p>
          <a:p>
            <a:pPr algn="just"/>
            <a:r>
              <a:rPr lang="fr-FR" b="1" dirty="0" smtClean="0"/>
              <a:t>-</a:t>
            </a:r>
            <a:r>
              <a:rPr lang="fr-FR" dirty="0" smtClean="0"/>
              <a:t> le mineur de 16 ans</a:t>
            </a:r>
            <a:r>
              <a:rPr lang="fr-FR" b="1" dirty="0" smtClean="0"/>
              <a:t>, s’il a agi sans discernement, est acquitté. </a:t>
            </a:r>
          </a:p>
          <a:p>
            <a:pPr algn="just"/>
            <a:r>
              <a:rPr lang="fr-FR" b="1" dirty="0" smtClean="0"/>
              <a:t>Il peut alors être remis à ses parents ou </a:t>
            </a:r>
            <a:r>
              <a:rPr lang="fr-FR" b="1" u="sng" dirty="0" smtClean="0"/>
              <a:t>envoyé en maison de correction </a:t>
            </a:r>
            <a:r>
              <a:rPr lang="fr-FR" dirty="0" smtClean="0"/>
              <a:t>pour une durée fixée par le tribunal, durée qui ne peut excéder sa vingtième année. </a:t>
            </a:r>
          </a:p>
          <a:p>
            <a:pPr algn="just"/>
            <a:endParaRPr lang="fr-FR" sz="1050" dirty="0" smtClean="0"/>
          </a:p>
          <a:p>
            <a:pPr algn="just"/>
            <a:r>
              <a:rPr lang="fr-FR" b="1" dirty="0" smtClean="0"/>
              <a:t>- reconnu pleinement responsable de ses actes (article 67), il subit les mêmes peines que les adultes, mais avec un degré inférieur</a:t>
            </a:r>
            <a:r>
              <a:rPr lang="fr-FR" dirty="0" smtClean="0"/>
              <a:t>. </a:t>
            </a:r>
          </a:p>
          <a:p>
            <a:pPr algn="just"/>
            <a:endParaRPr lang="fr-FR" sz="1200" dirty="0" smtClean="0"/>
          </a:p>
          <a:p>
            <a:pPr algn="just"/>
            <a:r>
              <a:rPr lang="fr-FR" b="1" u="sng" dirty="0" smtClean="0"/>
              <a:t>Les mineurs de justice, dans leur grande majorité, sont en fait des « acquittés-placés</a:t>
            </a:r>
            <a:r>
              <a:rPr lang="fr-FR" dirty="0" smtClean="0"/>
              <a:t> »  : en vertu de l’article 66 du Code </a:t>
            </a:r>
            <a:r>
              <a:rPr lang="fr-FR" dirty="0" smtClean="0"/>
              <a:t>Pénal </a:t>
            </a:r>
            <a:r>
              <a:rPr lang="fr-FR" dirty="0" smtClean="0"/>
              <a:t>de 1810, l’enfant est acquitté et dans la même mesure placé, ce qui revient souvent à une peine beaucoup plus longue que celle appliquée à ceux, minoritaires, qui sont condamnés.</a:t>
            </a:r>
          </a:p>
          <a:p>
            <a:pPr algn="just"/>
            <a:endParaRPr lang="fr-FR" b="1" i="1" dirty="0" smtClean="0"/>
          </a:p>
          <a:p>
            <a:pPr algn="just"/>
            <a:r>
              <a:rPr lang="fr-FR" b="1" dirty="0" smtClean="0"/>
              <a:t>La loi de 1804 de « correction paternelle »</a:t>
            </a:r>
            <a:r>
              <a:rPr lang="fr-FR" dirty="0" smtClean="0"/>
              <a:t> permet à un père de famille qui a «de graves mécontentements vis-à-vis de son enfant» de demander au </a:t>
            </a:r>
            <a:r>
              <a:rPr lang="fr-FR" dirty="0" smtClean="0"/>
              <a:t>juge </a:t>
            </a:r>
            <a:r>
              <a:rPr lang="fr-FR" dirty="0" smtClean="0"/>
              <a:t>l’arrestation et l’enfermement de son enfant, sans avoir besoin de se justifier. De nombreuses jeunes filles ont été victimes de mesures de correction paternelle. </a:t>
            </a: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183</Words>
  <Application>Microsoft Office PowerPoint</Application>
  <PresentationFormat>Affichage à l'écran (4:3)</PresentationFormat>
  <Paragraphs>19</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Diapositive 1</vt:lpstr>
      <vt:lpstr>Diapositive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Dhers Family</dc:creator>
  <cp:lastModifiedBy>Dhers Family</cp:lastModifiedBy>
  <cp:revision>5</cp:revision>
  <dcterms:created xsi:type="dcterms:W3CDTF">2011-01-26T12:59:52Z</dcterms:created>
  <dcterms:modified xsi:type="dcterms:W3CDTF">2011-02-06T11:43:31Z</dcterms:modified>
</cp:coreProperties>
</file>